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24" r:id="rId5"/>
    <p:sldMasterId id="2147483798" r:id="rId6"/>
    <p:sldMasterId id="2147483691" r:id="rId7"/>
    <p:sldMasterId id="2147483757" r:id="rId8"/>
    <p:sldMasterId id="2147483790" r:id="rId9"/>
    <p:sldMasterId id="2147483812" r:id="rId10"/>
    <p:sldMasterId id="2147483821" r:id="rId11"/>
    <p:sldMasterId id="2147483830" r:id="rId12"/>
  </p:sldMasterIdLst>
  <p:notesMasterIdLst>
    <p:notesMasterId r:id="rId22"/>
  </p:notesMasterIdLst>
  <p:sldIdLst>
    <p:sldId id="260" r:id="rId13"/>
    <p:sldId id="2147482181" r:id="rId14"/>
    <p:sldId id="2147482185" r:id="rId15"/>
    <p:sldId id="2147482172" r:id="rId16"/>
    <p:sldId id="2145706696" r:id="rId17"/>
    <p:sldId id="2147482233" r:id="rId18"/>
    <p:sldId id="2147482232" r:id="rId19"/>
    <p:sldId id="2147376185" r:id="rId20"/>
    <p:sldId id="2147482199" r:id="rId21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6327"/>
  </p:normalViewPr>
  <p:slideViewPr>
    <p:cSldViewPr snapToGrid="0">
      <p:cViewPr varScale="1">
        <p:scale>
          <a:sx n="55" d="100"/>
          <a:sy n="55" d="100"/>
        </p:scale>
        <p:origin x="1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kkarainen Hilda" userId="301f3bf7-b613-4d9a-8cdf-75e8a3b4857e" providerId="ADAL" clId="{43993D10-3F6D-4E24-8468-B3D870DD620C}"/>
    <pc:docChg chg="undo redo custSel addSld delSld modSld delMainMaster">
      <pc:chgData name="Hakkarainen Hilda" userId="301f3bf7-b613-4d9a-8cdf-75e8a3b4857e" providerId="ADAL" clId="{43993D10-3F6D-4E24-8468-B3D870DD620C}" dt="2026-05-06T05:56:57.623" v="2070" actId="207"/>
      <pc:docMkLst>
        <pc:docMk/>
      </pc:docMkLst>
      <pc:sldChg chg="addSp delSp modSp mod">
        <pc:chgData name="Hakkarainen Hilda" userId="301f3bf7-b613-4d9a-8cdf-75e8a3b4857e" providerId="ADAL" clId="{43993D10-3F6D-4E24-8468-B3D870DD620C}" dt="2026-05-06T05:56:42.109" v="2069" actId="20577"/>
        <pc:sldMkLst>
          <pc:docMk/>
          <pc:sldMk cId="2504317545" sldId="260"/>
        </pc:sldMkLst>
        <pc:spChg chg="mod">
          <ac:chgData name="Hakkarainen Hilda" userId="301f3bf7-b613-4d9a-8cdf-75e8a3b4857e" providerId="ADAL" clId="{43993D10-3F6D-4E24-8468-B3D870DD620C}" dt="2026-04-23T13:04:04.584" v="130" actId="14100"/>
          <ac:spMkLst>
            <pc:docMk/>
            <pc:sldMk cId="2504317545" sldId="260"/>
            <ac:spMk id="2" creationId="{A8A9F9DF-F6CC-837C-26C3-6E5179853D01}"/>
          </ac:spMkLst>
        </pc:spChg>
        <pc:spChg chg="mod">
          <ac:chgData name="Hakkarainen Hilda" userId="301f3bf7-b613-4d9a-8cdf-75e8a3b4857e" providerId="ADAL" clId="{43993D10-3F6D-4E24-8468-B3D870DD620C}" dt="2026-05-06T05:56:42.109" v="2069" actId="20577"/>
          <ac:spMkLst>
            <pc:docMk/>
            <pc:sldMk cId="2504317545" sldId="260"/>
            <ac:spMk id="3" creationId="{98E2BBDE-4A4F-6FE5-0DAE-EEA51BC799A9}"/>
          </ac:spMkLst>
        </pc:spChg>
      </pc:sldChg>
      <pc:sldChg chg="modSp add del mod setBg">
        <pc:chgData name="Hakkarainen Hilda" userId="301f3bf7-b613-4d9a-8cdf-75e8a3b4857e" providerId="ADAL" clId="{43993D10-3F6D-4E24-8468-B3D870DD620C}" dt="2026-04-28T07:47:38.062" v="2015" actId="14100"/>
        <pc:sldMkLst>
          <pc:docMk/>
          <pc:sldMk cId="722943841" sldId="2145706696"/>
        </pc:sldMkLst>
        <pc:spChg chg="mod ord">
          <ac:chgData name="Hakkarainen Hilda" userId="301f3bf7-b613-4d9a-8cdf-75e8a3b4857e" providerId="ADAL" clId="{43993D10-3F6D-4E24-8468-B3D870DD620C}" dt="2026-04-28T07:47:38.062" v="2015" actId="14100"/>
          <ac:spMkLst>
            <pc:docMk/>
            <pc:sldMk cId="722943841" sldId="2145706696"/>
            <ac:spMk id="8" creationId="{A2859B45-44A0-B8FA-2A02-E888552540B9}"/>
          </ac:spMkLst>
        </pc:spChg>
        <pc:spChg chg="mod">
          <ac:chgData name="Hakkarainen Hilda" userId="301f3bf7-b613-4d9a-8cdf-75e8a3b4857e" providerId="ADAL" clId="{43993D10-3F6D-4E24-8468-B3D870DD620C}" dt="2026-04-28T07:47:31.663" v="2014" actId="1076"/>
          <ac:spMkLst>
            <pc:docMk/>
            <pc:sldMk cId="722943841" sldId="2145706696"/>
            <ac:spMk id="9" creationId="{5BE4AA83-075D-D0C9-694E-B0E35725CB43}"/>
          </ac:spMkLst>
        </pc:spChg>
      </pc:sldChg>
      <pc:sldChg chg="modSp add mod">
        <pc:chgData name="Hakkarainen Hilda" userId="301f3bf7-b613-4d9a-8cdf-75e8a3b4857e" providerId="ADAL" clId="{43993D10-3F6D-4E24-8468-B3D870DD620C}" dt="2026-04-28T06:20:30.639" v="1771" actId="14734"/>
        <pc:sldMkLst>
          <pc:docMk/>
          <pc:sldMk cId="3683967756" sldId="2147376185"/>
        </pc:sldMkLst>
        <pc:graphicFrameChg chg="modGraphic">
          <ac:chgData name="Hakkarainen Hilda" userId="301f3bf7-b613-4d9a-8cdf-75e8a3b4857e" providerId="ADAL" clId="{43993D10-3F6D-4E24-8468-B3D870DD620C}" dt="2026-04-28T06:20:30.639" v="1771" actId="14734"/>
          <ac:graphicFrameMkLst>
            <pc:docMk/>
            <pc:sldMk cId="3683967756" sldId="2147376185"/>
            <ac:graphicFrameMk id="6" creationId="{BC0E60E7-90FC-00D8-5064-D737B8AAED4E}"/>
          </ac:graphicFrameMkLst>
        </pc:graphicFrameChg>
      </pc:sldChg>
      <pc:sldChg chg="modSp add mod modClrScheme chgLayout">
        <pc:chgData name="Hakkarainen Hilda" userId="301f3bf7-b613-4d9a-8cdf-75e8a3b4857e" providerId="ADAL" clId="{43993D10-3F6D-4E24-8468-B3D870DD620C}" dt="2026-05-06T05:56:57.623" v="2070" actId="207"/>
        <pc:sldMkLst>
          <pc:docMk/>
          <pc:sldMk cId="11609452" sldId="2147482172"/>
        </pc:sldMkLst>
        <pc:spChg chg="mod ord">
          <ac:chgData name="Hakkarainen Hilda" userId="301f3bf7-b613-4d9a-8cdf-75e8a3b4857e" providerId="ADAL" clId="{43993D10-3F6D-4E24-8468-B3D870DD620C}" dt="2026-04-28T07:27:06.024" v="1946" actId="113"/>
          <ac:spMkLst>
            <pc:docMk/>
            <pc:sldMk cId="11609452" sldId="2147482172"/>
            <ac:spMk id="2" creationId="{878B4795-C91C-0336-EFDA-EB51546EE95B}"/>
          </ac:spMkLst>
        </pc:spChg>
        <pc:spChg chg="mod ord">
          <ac:chgData name="Hakkarainen Hilda" userId="301f3bf7-b613-4d9a-8cdf-75e8a3b4857e" providerId="ADAL" clId="{43993D10-3F6D-4E24-8468-B3D870DD620C}" dt="2026-04-23T13:23:01.382" v="1129" actId="700"/>
          <ac:spMkLst>
            <pc:docMk/>
            <pc:sldMk cId="11609452" sldId="2147482172"/>
            <ac:spMk id="4" creationId="{137E9655-FDED-5F04-A39E-7DB95E181598}"/>
          </ac:spMkLst>
        </pc:spChg>
        <pc:spChg chg="mod ord">
          <ac:chgData name="Hakkarainen Hilda" userId="301f3bf7-b613-4d9a-8cdf-75e8a3b4857e" providerId="ADAL" clId="{43993D10-3F6D-4E24-8468-B3D870DD620C}" dt="2026-04-23T13:23:01.382" v="1129" actId="700"/>
          <ac:spMkLst>
            <pc:docMk/>
            <pc:sldMk cId="11609452" sldId="2147482172"/>
            <ac:spMk id="6" creationId="{E006092F-A12B-7A6A-BCD9-5391F4484073}"/>
          </ac:spMkLst>
        </pc:spChg>
        <pc:graphicFrameChg chg="mod ord modGraphic">
          <ac:chgData name="Hakkarainen Hilda" userId="301f3bf7-b613-4d9a-8cdf-75e8a3b4857e" providerId="ADAL" clId="{43993D10-3F6D-4E24-8468-B3D870DD620C}" dt="2026-05-06T05:56:57.623" v="2070" actId="207"/>
          <ac:graphicFrameMkLst>
            <pc:docMk/>
            <pc:sldMk cId="11609452" sldId="2147482172"/>
            <ac:graphicFrameMk id="7" creationId="{20E0AE73-CFA4-8E39-EDB6-D6C3BD16A912}"/>
          </ac:graphicFrameMkLst>
        </pc:graphicFrameChg>
      </pc:sldChg>
      <pc:sldChg chg="addSp delSp modSp add mod">
        <pc:chgData name="Hakkarainen Hilda" userId="301f3bf7-b613-4d9a-8cdf-75e8a3b4857e" providerId="ADAL" clId="{43993D10-3F6D-4E24-8468-B3D870DD620C}" dt="2026-04-28T07:38:52.090" v="1967" actId="14100"/>
        <pc:sldMkLst>
          <pc:docMk/>
          <pc:sldMk cId="3065286476" sldId="2147482181"/>
        </pc:sldMkLst>
        <pc:spChg chg="mod">
          <ac:chgData name="Hakkarainen Hilda" userId="301f3bf7-b613-4d9a-8cdf-75e8a3b4857e" providerId="ADAL" clId="{43993D10-3F6D-4E24-8468-B3D870DD620C}" dt="2026-04-27T11:19:20.770" v="1700" actId="242"/>
          <ac:spMkLst>
            <pc:docMk/>
            <pc:sldMk cId="3065286476" sldId="2147482181"/>
            <ac:spMk id="2" creationId="{866AAB70-8FEE-1B9F-7AAE-FD89465659C9}"/>
          </ac:spMkLst>
        </pc:spChg>
        <pc:spChg chg="mod">
          <ac:chgData name="Hakkarainen Hilda" userId="301f3bf7-b613-4d9a-8cdf-75e8a3b4857e" providerId="ADAL" clId="{43993D10-3F6D-4E24-8468-B3D870DD620C}" dt="2026-04-28T07:38:52.090" v="1967" actId="14100"/>
          <ac:spMkLst>
            <pc:docMk/>
            <pc:sldMk cId="3065286476" sldId="2147482181"/>
            <ac:spMk id="3" creationId="{4BFF41C3-254E-D114-F77F-AC81BD7518C1}"/>
          </ac:spMkLst>
        </pc:spChg>
        <pc:picChg chg="mod modCrop">
          <ac:chgData name="Hakkarainen Hilda" userId="301f3bf7-b613-4d9a-8cdf-75e8a3b4857e" providerId="ADAL" clId="{43993D10-3F6D-4E24-8468-B3D870DD620C}" dt="2026-04-23T13:32:28.344" v="1367" actId="14100"/>
          <ac:picMkLst>
            <pc:docMk/>
            <pc:sldMk cId="3065286476" sldId="2147482181"/>
            <ac:picMk id="11" creationId="{AD046806-8D0C-BD8F-A40C-8227ED8891F3}"/>
          </ac:picMkLst>
        </pc:picChg>
      </pc:sldChg>
      <pc:sldChg chg="addSp delSp modSp add mod">
        <pc:chgData name="Hakkarainen Hilda" userId="301f3bf7-b613-4d9a-8cdf-75e8a3b4857e" providerId="ADAL" clId="{43993D10-3F6D-4E24-8468-B3D870DD620C}" dt="2026-04-28T07:42:43.813" v="1994" actId="20577"/>
        <pc:sldMkLst>
          <pc:docMk/>
          <pc:sldMk cId="3415267297" sldId="2147482185"/>
        </pc:sldMkLst>
        <pc:spChg chg="mod">
          <ac:chgData name="Hakkarainen Hilda" userId="301f3bf7-b613-4d9a-8cdf-75e8a3b4857e" providerId="ADAL" clId="{43993D10-3F6D-4E24-8468-B3D870DD620C}" dt="2026-04-28T07:42:21.678" v="1982" actId="122"/>
          <ac:spMkLst>
            <pc:docMk/>
            <pc:sldMk cId="3415267297" sldId="2147482185"/>
            <ac:spMk id="3" creationId="{7C24F86A-26A7-6901-E859-D4EBAFBCC79D}"/>
          </ac:spMkLst>
        </pc:spChg>
        <pc:spChg chg="mod">
          <ac:chgData name="Hakkarainen Hilda" userId="301f3bf7-b613-4d9a-8cdf-75e8a3b4857e" providerId="ADAL" clId="{43993D10-3F6D-4E24-8468-B3D870DD620C}" dt="2026-04-28T07:42:43.813" v="1994" actId="20577"/>
          <ac:spMkLst>
            <pc:docMk/>
            <pc:sldMk cId="3415267297" sldId="2147482185"/>
            <ac:spMk id="6" creationId="{31D8098F-3FDB-4A85-8AE3-9429868132FA}"/>
          </ac:spMkLst>
        </pc:spChg>
      </pc:sldChg>
      <pc:sldChg chg="add">
        <pc:chgData name="Hakkarainen Hilda" userId="301f3bf7-b613-4d9a-8cdf-75e8a3b4857e" providerId="ADAL" clId="{43993D10-3F6D-4E24-8468-B3D870DD620C}" dt="2026-04-23T11:39:24.555" v="109"/>
        <pc:sldMkLst>
          <pc:docMk/>
          <pc:sldMk cId="3732687141" sldId="2147482199"/>
        </pc:sldMkLst>
      </pc:sldChg>
      <pc:sldChg chg="modSp add mod">
        <pc:chgData name="Hakkarainen Hilda" userId="301f3bf7-b613-4d9a-8cdf-75e8a3b4857e" providerId="ADAL" clId="{43993D10-3F6D-4E24-8468-B3D870DD620C}" dt="2026-04-28T07:24:34.669" v="1921" actId="20577"/>
        <pc:sldMkLst>
          <pc:docMk/>
          <pc:sldMk cId="1201985544" sldId="2147482232"/>
        </pc:sldMkLst>
        <pc:graphicFrameChg chg="modGraphic">
          <ac:chgData name="Hakkarainen Hilda" userId="301f3bf7-b613-4d9a-8cdf-75e8a3b4857e" providerId="ADAL" clId="{43993D10-3F6D-4E24-8468-B3D870DD620C}" dt="2026-04-28T07:24:34.669" v="1921" actId="20577"/>
          <ac:graphicFrameMkLst>
            <pc:docMk/>
            <pc:sldMk cId="1201985544" sldId="2147482232"/>
            <ac:graphicFrameMk id="6" creationId="{960B6D67-5A87-0409-CB23-6313ADCF2533}"/>
          </ac:graphicFrameMkLst>
        </pc:graphicFrameChg>
      </pc:sldChg>
      <pc:sldChg chg="addSp modSp new mod">
        <pc:chgData name="Hakkarainen Hilda" userId="301f3bf7-b613-4d9a-8cdf-75e8a3b4857e" providerId="ADAL" clId="{43993D10-3F6D-4E24-8468-B3D870DD620C}" dt="2026-04-28T07:49:21.785" v="2030" actId="1076"/>
        <pc:sldMkLst>
          <pc:docMk/>
          <pc:sldMk cId="2934115433" sldId="2147482233"/>
        </pc:sldMkLst>
        <pc:spChg chg="mod">
          <ac:chgData name="Hakkarainen Hilda" userId="301f3bf7-b613-4d9a-8cdf-75e8a3b4857e" providerId="ADAL" clId="{43993D10-3F6D-4E24-8468-B3D870DD620C}" dt="2026-04-28T07:47:59.319" v="2016" actId="242"/>
          <ac:spMkLst>
            <pc:docMk/>
            <pc:sldMk cId="2934115433" sldId="2147482233"/>
            <ac:spMk id="2" creationId="{79FA769D-2581-EB49-8F48-3B87A8ACCE04}"/>
          </ac:spMkLst>
        </pc:spChg>
        <pc:spChg chg="mod">
          <ac:chgData name="Hakkarainen Hilda" userId="301f3bf7-b613-4d9a-8cdf-75e8a3b4857e" providerId="ADAL" clId="{43993D10-3F6D-4E24-8468-B3D870DD620C}" dt="2026-04-28T07:48:50.020" v="2027" actId="27636"/>
          <ac:spMkLst>
            <pc:docMk/>
            <pc:sldMk cId="2934115433" sldId="2147482233"/>
            <ac:spMk id="3" creationId="{E51D0BB0-14F6-9985-7596-6851B556A47D}"/>
          </ac:spMkLst>
        </pc:spChg>
        <pc:picChg chg="add mod ord">
          <ac:chgData name="Hakkarainen Hilda" userId="301f3bf7-b613-4d9a-8cdf-75e8a3b4857e" providerId="ADAL" clId="{43993D10-3F6D-4E24-8468-B3D870DD620C}" dt="2026-04-28T07:49:21.785" v="2030" actId="1076"/>
          <ac:picMkLst>
            <pc:docMk/>
            <pc:sldMk cId="2934115433" sldId="2147482233"/>
            <ac:picMk id="6" creationId="{64B8767B-EFAC-1BE5-06C2-6ABFD186607C}"/>
          </ac:picMkLst>
        </pc:picChg>
        <pc:picChg chg="add mod ord">
          <ac:chgData name="Hakkarainen Hilda" userId="301f3bf7-b613-4d9a-8cdf-75e8a3b4857e" providerId="ADAL" clId="{43993D10-3F6D-4E24-8468-B3D870DD620C}" dt="2026-04-28T07:44:33.979" v="1999" actId="167"/>
          <ac:picMkLst>
            <pc:docMk/>
            <pc:sldMk cId="2934115433" sldId="2147482233"/>
            <ac:picMk id="7" creationId="{FDAD3B70-B99D-FC54-9A3B-A62137C9DC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335CF-8065-4C69-9984-0BC743B0254E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D6954-BDA2-4ED7-ACF3-3E879C1A1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22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D0748-557A-2F68-2C6F-31D8F0308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19DE3FF8-14D3-7949-3033-1A5698AC9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5AECF249-23F4-0A44-62A7-F9A61C6FB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B16B50A-0F79-64BA-EFD3-40ABF1B33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3B25F-1616-4F64-9278-70F98C92B0A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00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551D8-13BF-B998-72F5-CE4B4B8F3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9FB888E-3EEC-4510-8013-2E9BA318D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2FE65A7-9482-DF53-FE45-79CDA5765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6F6A16-985A-39F6-5C2A-071F2F36F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3B25F-1616-4F64-9278-70F98C92B0A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09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FE7FA-70E6-B1EE-C1F4-485932F5F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AB825BDC-5A5F-AACF-72E3-4CF882FFB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C1C0FBC-7A08-70C8-CA33-0C2A6D332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CF14D6F-A429-6C68-4D34-21B5C373A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3B25F-1616-4F64-9278-70F98C92B0A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9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svg"/><Relationship Id="rId26" Type="http://schemas.openxmlformats.org/officeDocument/2006/relationships/image" Target="../media/image32.svg"/><Relationship Id="rId39" Type="http://schemas.openxmlformats.org/officeDocument/2006/relationships/image" Target="../media/image45.svg"/><Relationship Id="rId21" Type="http://schemas.openxmlformats.org/officeDocument/2006/relationships/image" Target="../media/image27.svg"/><Relationship Id="rId34" Type="http://schemas.openxmlformats.org/officeDocument/2006/relationships/image" Target="../media/image40.svg"/><Relationship Id="rId42" Type="http://schemas.openxmlformats.org/officeDocument/2006/relationships/image" Target="../media/image48.svg"/><Relationship Id="rId47" Type="http://schemas.openxmlformats.org/officeDocument/2006/relationships/image" Target="../media/image53.svg"/><Relationship Id="rId7" Type="http://schemas.openxmlformats.org/officeDocument/2006/relationships/image" Target="../media/image13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29" Type="http://schemas.openxmlformats.org/officeDocument/2006/relationships/image" Target="../media/image35.sv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24" Type="http://schemas.openxmlformats.org/officeDocument/2006/relationships/image" Target="../media/image30.svg"/><Relationship Id="rId32" Type="http://schemas.openxmlformats.org/officeDocument/2006/relationships/image" Target="../media/image38.svg"/><Relationship Id="rId37" Type="http://schemas.openxmlformats.org/officeDocument/2006/relationships/image" Target="../media/image43.svg"/><Relationship Id="rId40" Type="http://schemas.openxmlformats.org/officeDocument/2006/relationships/image" Target="../media/image46.svg"/><Relationship Id="rId45" Type="http://schemas.openxmlformats.org/officeDocument/2006/relationships/image" Target="../media/image51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34.svg"/><Relationship Id="rId36" Type="http://schemas.openxmlformats.org/officeDocument/2006/relationships/image" Target="../media/image42.svg"/><Relationship Id="rId10" Type="http://schemas.openxmlformats.org/officeDocument/2006/relationships/image" Target="../media/image16.svg"/><Relationship Id="rId19" Type="http://schemas.openxmlformats.org/officeDocument/2006/relationships/image" Target="../media/image25.svg"/><Relationship Id="rId31" Type="http://schemas.openxmlformats.org/officeDocument/2006/relationships/image" Target="../media/image37.svg"/><Relationship Id="rId44" Type="http://schemas.openxmlformats.org/officeDocument/2006/relationships/image" Target="../media/image50.svg"/><Relationship Id="rId4" Type="http://schemas.openxmlformats.org/officeDocument/2006/relationships/image" Target="../media/image10.svg"/><Relationship Id="rId9" Type="http://schemas.openxmlformats.org/officeDocument/2006/relationships/image" Target="../media/image15.svg"/><Relationship Id="rId14" Type="http://schemas.openxmlformats.org/officeDocument/2006/relationships/image" Target="../media/image20.svg"/><Relationship Id="rId22" Type="http://schemas.openxmlformats.org/officeDocument/2006/relationships/image" Target="../media/image28.svg"/><Relationship Id="rId27" Type="http://schemas.openxmlformats.org/officeDocument/2006/relationships/image" Target="../media/image33.svg"/><Relationship Id="rId30" Type="http://schemas.openxmlformats.org/officeDocument/2006/relationships/image" Target="../media/image36.svg"/><Relationship Id="rId35" Type="http://schemas.openxmlformats.org/officeDocument/2006/relationships/image" Target="../media/image41.svg"/><Relationship Id="rId43" Type="http://schemas.openxmlformats.org/officeDocument/2006/relationships/image" Target="../media/image49.svg"/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12" Type="http://schemas.openxmlformats.org/officeDocument/2006/relationships/image" Target="../media/image18.sv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33" Type="http://schemas.openxmlformats.org/officeDocument/2006/relationships/image" Target="../media/image39.svg"/><Relationship Id="rId38" Type="http://schemas.openxmlformats.org/officeDocument/2006/relationships/image" Target="../media/image44.svg"/><Relationship Id="rId46" Type="http://schemas.openxmlformats.org/officeDocument/2006/relationships/image" Target="../media/image52.svg"/><Relationship Id="rId20" Type="http://schemas.openxmlformats.org/officeDocument/2006/relationships/image" Target="../media/image26.svg"/><Relationship Id="rId41" Type="http://schemas.openxmlformats.org/officeDocument/2006/relationships/image" Target="../media/image47.sv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svg"/><Relationship Id="rId18" Type="http://schemas.openxmlformats.org/officeDocument/2006/relationships/image" Target="../media/image70.svg"/><Relationship Id="rId3" Type="http://schemas.openxmlformats.org/officeDocument/2006/relationships/image" Target="../media/image55.svg"/><Relationship Id="rId21" Type="http://schemas.openxmlformats.org/officeDocument/2006/relationships/image" Target="../media/image73.svg"/><Relationship Id="rId7" Type="http://schemas.openxmlformats.org/officeDocument/2006/relationships/image" Target="../media/image59.svg"/><Relationship Id="rId12" Type="http://schemas.openxmlformats.org/officeDocument/2006/relationships/image" Target="../media/image64.svg"/><Relationship Id="rId17" Type="http://schemas.openxmlformats.org/officeDocument/2006/relationships/image" Target="../media/image69.svg"/><Relationship Id="rId2" Type="http://schemas.openxmlformats.org/officeDocument/2006/relationships/image" Target="../media/image54.svg"/><Relationship Id="rId16" Type="http://schemas.openxmlformats.org/officeDocument/2006/relationships/image" Target="../media/image68.svg"/><Relationship Id="rId20" Type="http://schemas.openxmlformats.org/officeDocument/2006/relationships/image" Target="../media/image72.sv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8.sv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5" Type="http://schemas.openxmlformats.org/officeDocument/2006/relationships/image" Target="../media/image67.svg"/><Relationship Id="rId10" Type="http://schemas.openxmlformats.org/officeDocument/2006/relationships/image" Target="../media/image62.svg"/><Relationship Id="rId19" Type="http://schemas.openxmlformats.org/officeDocument/2006/relationships/image" Target="../media/image71.svg"/><Relationship Id="rId4" Type="http://schemas.openxmlformats.org/officeDocument/2006/relationships/image" Target="../media/image56.svg"/><Relationship Id="rId9" Type="http://schemas.openxmlformats.org/officeDocument/2006/relationships/image" Target="../media/image61.svg"/><Relationship Id="rId14" Type="http://schemas.openxmlformats.org/officeDocument/2006/relationships/image" Target="../media/image66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Pääotsikko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Alaotsikko</a:t>
            </a:r>
            <a:r>
              <a:rPr lang="en-GB" dirty="0"/>
              <a:t> 24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Otsikko</a:t>
            </a:r>
            <a:r>
              <a:rPr lang="en-GB" dirty="0"/>
              <a:t> 44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CC9D-1824-4E5D-BFD2-BACC0B925AC6}" type="datetime1">
              <a:rPr lang="fi-FI" smtClean="0"/>
              <a:t>6.5.2026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 err="1"/>
              <a:t>Otsikko</a:t>
            </a:r>
            <a:r>
              <a:rPr lang="en-GB" dirty="0"/>
              <a:t> 32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err="1"/>
              <a:t>Tila</a:t>
            </a:r>
            <a:r>
              <a:rPr lang="en-GB" dirty="0"/>
              <a:t> </a:t>
            </a:r>
            <a:r>
              <a:rPr lang="en-GB" dirty="0" err="1"/>
              <a:t>taulukolle</a:t>
            </a:r>
            <a:r>
              <a:rPr lang="en-GB" dirty="0"/>
              <a:t>, </a:t>
            </a:r>
            <a:r>
              <a:rPr lang="en-GB" dirty="0" err="1"/>
              <a:t>graafille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kuvalle</a:t>
            </a:r>
            <a:r>
              <a:rPr lang="en-GB" dirty="0"/>
              <a:t> tai </a:t>
            </a:r>
            <a:r>
              <a:rPr lang="en-GB" dirty="0" err="1"/>
              <a:t>videolle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9318-4171-4DE6-9936-BBD4344FB360}" type="datetime1">
              <a:rPr lang="fi-FI" smtClean="0"/>
              <a:t>6.5.2026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57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err="1"/>
              <a:t>Tila</a:t>
            </a:r>
            <a:r>
              <a:rPr lang="en-GB" dirty="0"/>
              <a:t> </a:t>
            </a:r>
            <a:r>
              <a:rPr lang="en-GB" dirty="0" err="1"/>
              <a:t>taulukolle</a:t>
            </a:r>
            <a:r>
              <a:rPr lang="en-GB" dirty="0"/>
              <a:t>, </a:t>
            </a:r>
            <a:r>
              <a:rPr lang="en-GB" dirty="0" err="1"/>
              <a:t>graafille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kuvalle</a:t>
            </a:r>
            <a:r>
              <a:rPr lang="en-GB" dirty="0"/>
              <a:t> tai </a:t>
            </a:r>
            <a:r>
              <a:rPr lang="en-GB" dirty="0" err="1"/>
              <a:t>videolle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 err="1"/>
              <a:t>Otsikko</a:t>
            </a:r>
            <a:r>
              <a:rPr lang="en-GB" dirty="0"/>
              <a:t> 32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B2FD-0562-4C8E-8E95-BF8F3606D034}" type="datetime1">
              <a:rPr lang="fi-FI" smtClean="0"/>
              <a:t>6.5.2026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 err="1"/>
              <a:t>Otsikko</a:t>
            </a:r>
            <a:r>
              <a:rPr lang="en-GB" dirty="0"/>
              <a:t> 32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34407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82F323-2EDB-A073-28D6-F8A13D5A01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72720" y="6045200"/>
            <a:ext cx="323088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914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r>
              <a:rPr lang="en-GB" dirty="0"/>
              <a:t> 44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52C7BEF-F06E-4959-BC5A-880D2579D10D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r>
              <a:rPr lang="en-GB" dirty="0"/>
              <a:t> 44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9EE2A8-4B8C-4B59-B0E9-863C5F933A61}" type="datetime1">
              <a:rPr lang="fi-FI" smtClean="0"/>
              <a:t>6.5.2026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82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r>
              <a:rPr lang="en-GB" dirty="0"/>
              <a:t> 44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219AFE8-E73B-4649-BB07-09874BCD4AA0}" type="datetime1">
              <a:rPr lang="fi-FI" smtClean="0"/>
              <a:t>6.5.2026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20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r>
              <a:rPr lang="en-GB" dirty="0"/>
              <a:t> 32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err="1"/>
              <a:t>Tila</a:t>
            </a:r>
            <a:r>
              <a:rPr lang="en-GB" dirty="0"/>
              <a:t> </a:t>
            </a:r>
            <a:r>
              <a:rPr lang="en-GB" dirty="0" err="1"/>
              <a:t>taulukolle</a:t>
            </a:r>
            <a:r>
              <a:rPr lang="en-GB" dirty="0"/>
              <a:t>, </a:t>
            </a:r>
            <a:r>
              <a:rPr lang="en-GB" dirty="0" err="1"/>
              <a:t>graafille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kuvalle</a:t>
            </a:r>
            <a:r>
              <a:rPr lang="en-GB" dirty="0"/>
              <a:t> tai </a:t>
            </a:r>
            <a:r>
              <a:rPr lang="en-GB" dirty="0" err="1"/>
              <a:t>videolle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C77C2D-AB76-4E93-9932-82DE0CFBEB11}" type="datetime1">
              <a:rPr lang="fi-FI" smtClean="0"/>
              <a:t>6.5.2026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78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err="1"/>
              <a:t>Tila</a:t>
            </a:r>
            <a:r>
              <a:rPr lang="en-GB" dirty="0"/>
              <a:t> </a:t>
            </a:r>
            <a:r>
              <a:rPr lang="en-GB" dirty="0" err="1"/>
              <a:t>taulukolle</a:t>
            </a:r>
            <a:r>
              <a:rPr lang="en-GB" dirty="0"/>
              <a:t>, </a:t>
            </a:r>
            <a:r>
              <a:rPr lang="en-GB" dirty="0" err="1"/>
              <a:t>graafille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kuvalle</a:t>
            </a:r>
            <a:r>
              <a:rPr lang="en-GB" dirty="0"/>
              <a:t> tai </a:t>
            </a:r>
            <a:r>
              <a:rPr lang="en-GB" dirty="0" err="1"/>
              <a:t>videolle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r>
              <a:rPr lang="en-GB" dirty="0"/>
              <a:t> 32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  <a:p>
            <a:pPr lvl="1"/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669504-7284-487A-BBF6-5814FE6001D3}" type="datetime1">
              <a:rPr lang="fi-FI" smtClean="0"/>
              <a:t>6.5.2026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5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Pääotsikko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Alaotsikko</a:t>
            </a:r>
            <a:r>
              <a:rPr lang="en-GB" dirty="0"/>
              <a:t> 24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8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r>
              <a:rPr lang="en-GB" dirty="0"/>
              <a:t> 32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18BCF9-AC30-9B84-E4CA-CDF3510AD3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2489238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Väliotsikko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81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Väliotsikko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0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Väliotsikko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69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Väliotsikko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0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Väliotsikko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79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Väliotsikko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CF214-76DA-68B4-2B4A-8177027A9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36BE2-B80E-CE08-EBD9-EEB35490D9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28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Väliotsikko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8CAA1-FDF5-EF53-A9B7-1D43206E8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CFA2B3-42F1-3C9E-A475-251BF4B38D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8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Sitaatti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9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Sitaatti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7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Pääotsikko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Alaotsikko</a:t>
            </a:r>
            <a:r>
              <a:rPr lang="en-GB" dirty="0"/>
              <a:t> 24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Sitaatti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68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Sitaatti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93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Sitaatti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DB52F-531F-239F-BE54-B44DE5EA80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080" y="531007"/>
            <a:ext cx="734202" cy="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3DEC-CDA1-A7EB-63B2-BE23E16CDD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5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Sitaatti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DB52F-531F-239F-BE54-B44DE5EA80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080" y="531007"/>
            <a:ext cx="734202" cy="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3DEC-CDA1-A7EB-63B2-BE23E16CDD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99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kiitos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Nimi</a:t>
            </a:r>
            <a:r>
              <a:rPr lang="en-GB" dirty="0"/>
              <a:t>, </a:t>
            </a:r>
            <a:r>
              <a:rPr lang="en-GB" dirty="0" err="1"/>
              <a:t>yhteystiedot</a:t>
            </a:r>
            <a:r>
              <a:rPr lang="en-GB" dirty="0"/>
              <a:t> 24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9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kiitos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Nimi</a:t>
            </a:r>
            <a:r>
              <a:rPr lang="en-GB" dirty="0"/>
              <a:t>, </a:t>
            </a:r>
            <a:r>
              <a:rPr lang="en-GB" dirty="0" err="1"/>
              <a:t>yhteystiedot</a:t>
            </a:r>
            <a:r>
              <a:rPr lang="en-GB" dirty="0"/>
              <a:t> 24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62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kiitos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Nimi</a:t>
            </a:r>
            <a:r>
              <a:rPr lang="en-GB" dirty="0"/>
              <a:t>, </a:t>
            </a:r>
            <a:r>
              <a:rPr lang="en-GB" dirty="0" err="1"/>
              <a:t>yhteystiedot</a:t>
            </a:r>
            <a:r>
              <a:rPr lang="en-GB" dirty="0"/>
              <a:t> 24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26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kiitos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Nimi</a:t>
            </a:r>
            <a:r>
              <a:rPr lang="en-GB" dirty="0"/>
              <a:t>, </a:t>
            </a:r>
            <a:r>
              <a:rPr lang="en-GB" dirty="0" err="1"/>
              <a:t>yhteystiedot</a:t>
            </a:r>
            <a:r>
              <a:rPr lang="en-GB" dirty="0"/>
              <a:t> 24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4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kiitos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Nimi</a:t>
            </a:r>
            <a:r>
              <a:rPr lang="en-GB" dirty="0"/>
              <a:t>, </a:t>
            </a:r>
            <a:r>
              <a:rPr lang="en-GB" dirty="0" err="1"/>
              <a:t>yhteystiedot</a:t>
            </a:r>
            <a:r>
              <a:rPr lang="en-GB" dirty="0"/>
              <a:t> 24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37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kiitos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Nimi</a:t>
            </a:r>
            <a:r>
              <a:rPr lang="en-GB" dirty="0"/>
              <a:t>, </a:t>
            </a:r>
            <a:r>
              <a:rPr lang="en-GB" dirty="0" err="1"/>
              <a:t>yhteystiedot</a:t>
            </a:r>
            <a:r>
              <a:rPr lang="en-GB" dirty="0"/>
              <a:t> 24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Pääotsikko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Alaotsikko</a:t>
            </a:r>
            <a:r>
              <a:rPr lang="en-GB" dirty="0"/>
              <a:t> 24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1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kiitos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Nimi</a:t>
            </a:r>
            <a:r>
              <a:rPr lang="en-GB" dirty="0"/>
              <a:t>, </a:t>
            </a:r>
            <a:r>
              <a:rPr lang="en-GB" dirty="0" err="1"/>
              <a:t>yhteystiedot</a:t>
            </a:r>
            <a:r>
              <a:rPr lang="en-GB" dirty="0"/>
              <a:t> 24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22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DC27C06-8449-40AB-4F98-3891DF3B479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93972" y="635020"/>
            <a:ext cx="551180" cy="50673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873D6CC-D800-4364-E9D8-D5C81CFCF2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7346" y="590570"/>
            <a:ext cx="693420" cy="59563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52D97F8-0F85-097B-C9B5-FA229DDA37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8926" y="581680"/>
            <a:ext cx="417830" cy="61341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6D6E714-0F90-5CCD-C437-D15329963EF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6667" y="550565"/>
            <a:ext cx="728980" cy="6756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C271411-B6DB-D990-4320-F22D8F12B5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3400" y="635020"/>
            <a:ext cx="471170" cy="50673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D867B10-7518-73F0-F839-E3CE514BE9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32818" y="590570"/>
            <a:ext cx="657860" cy="59563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412EC22-AB01-BA9A-6DB3-DFA2900A16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25004" y="541675"/>
            <a:ext cx="693420" cy="6934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7A908FD-4952-E54D-D98C-3543216EEB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39014" y="648355"/>
            <a:ext cx="346710" cy="4800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96CC067-D861-A0A6-102E-81539C0587D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89018" y="595015"/>
            <a:ext cx="640080" cy="58674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5582058-E4A9-A36D-3048-2D444ECFC9A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0690" y="648355"/>
            <a:ext cx="640080" cy="48006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556656-F824-7BEF-CA6D-2E806AE220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7932" y="692805"/>
            <a:ext cx="524510" cy="3911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66226D9-4433-9F01-10E8-349BB82995A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82173" y="1747536"/>
            <a:ext cx="640080" cy="64008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E330531-3D81-8ED0-507B-BC68C0B2BC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82141" y="1827546"/>
            <a:ext cx="480060" cy="48006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4DE5B5E-51A3-A9C7-33E4-C047C77C035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04363" y="1836436"/>
            <a:ext cx="462280" cy="46228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25AA39F-AC22-A92A-DB5E-ABE8750D1E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4369" y="1814211"/>
            <a:ext cx="435610" cy="50673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A5C9415-5430-D337-AC3B-68BDBEA736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64415" y="1734201"/>
            <a:ext cx="568960" cy="66675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6940C55-8837-2F1E-936A-98588C3242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62161" y="1685306"/>
            <a:ext cx="577850" cy="76454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3FB3710-5C0C-5C30-1076-805F19C7EA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08805" y="1831991"/>
            <a:ext cx="568960" cy="47117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837CB46-008D-6633-5E40-380AFF7EA3A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19927" y="1845326"/>
            <a:ext cx="542290" cy="4445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2F0CED7-A48B-09EE-39BE-29A90964251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875537" y="1760871"/>
            <a:ext cx="880110" cy="61341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9C16C1E-D902-DD00-453D-FDEDB4B853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004379" y="1849771"/>
            <a:ext cx="515620" cy="43561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FB796EC-C41F-AF18-2DC4-763EB556A6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761691" y="3085582"/>
            <a:ext cx="746760" cy="47117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322A99F-A77A-B3D2-F224-81991FD12D9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31281" y="3085582"/>
            <a:ext cx="746760" cy="47117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B90CE99-8E36-B873-C417-5C35A8D1A2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22001" y="2996682"/>
            <a:ext cx="364490" cy="64897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8C9DCD1-68AD-8255-3256-E1DB2DA7A1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09321" y="2947787"/>
            <a:ext cx="657860" cy="74676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DF791CED-9E25-1271-6C76-E0C49F7AFDD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270701" y="2947787"/>
            <a:ext cx="657860" cy="74676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9292BAB-73F6-F432-F2E1-851C1A8F54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90011" y="2947787"/>
            <a:ext cx="657860" cy="74676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2BDB7FA-BB62-7F7C-6EDC-9AD7AC5286E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100871" y="2996682"/>
            <a:ext cx="595630" cy="64897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D0C58027-CC04-2E3A-C3B4-8C5136DCA7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119331" y="2996682"/>
            <a:ext cx="595630" cy="64897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708309F3-C64B-823D-5577-B314FD1863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37792" y="2938897"/>
            <a:ext cx="506730" cy="76454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714DA588-5C1A-EC25-AEA5-4C502917FE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351391" y="3134477"/>
            <a:ext cx="1013460" cy="37338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98B6232-4BFE-061A-01E6-40C33BF65A7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787681" y="3045577"/>
            <a:ext cx="551180" cy="55118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4C7D915-765E-6A2C-D248-4C668E83A5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84638" y="4387311"/>
            <a:ext cx="622300" cy="40005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CC773FFA-2613-F74D-DB07-A05B64BAE2B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468396" y="4280631"/>
            <a:ext cx="746760" cy="61341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3F2C0837-D5E5-0C0E-BC70-93ED269474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5926450" y="4311746"/>
            <a:ext cx="657860" cy="5511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364CD64-CAE5-5E9F-CD76-36D9DE5733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307082" y="4285076"/>
            <a:ext cx="1057910" cy="60452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9727CBD-C6D0-B765-4E30-A68B1A4579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213956" y="4293966"/>
            <a:ext cx="800100" cy="58674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CAEE4455-D8F3-7678-CAA9-AE7511BD2FB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575515" y="4169506"/>
            <a:ext cx="657860" cy="83566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68F29FD2-D459-D0CC-4809-88C569DF0A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776614" y="4227291"/>
            <a:ext cx="969010" cy="72009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71A7E617-C4B4-B549-8C63-DB73156800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145768" y="4160616"/>
            <a:ext cx="506730" cy="85344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B98E7036-EBB8-123E-5445-7001CECF0F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97855" y="5550034"/>
            <a:ext cx="675640" cy="69342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7AED5878-2425-B964-CA53-99092C2860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39781" y="5776729"/>
            <a:ext cx="693420" cy="24003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F12216EE-2395-986F-A6A4-65A0696AC3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740907" y="5576704"/>
            <a:ext cx="693420" cy="64008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7B8F5242-322E-A75B-40D7-893B07FDC9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696730" y="5590039"/>
            <a:ext cx="693420" cy="61341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1CFFB02-6482-D6FD-C50D-2E385D3F54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3053679" y="5603374"/>
            <a:ext cx="693420" cy="58674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1A46EDFF-6A19-F2BB-D0B0-1EC13E1724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410628" y="5598929"/>
            <a:ext cx="666750" cy="59563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A984837-D926-6595-49E9-0731951D76F5}"/>
              </a:ext>
            </a:extLst>
          </p:cNvPr>
          <p:cNvSpPr txBox="1"/>
          <p:nvPr userDrawn="1"/>
        </p:nvSpPr>
        <p:spPr>
          <a:xfrm>
            <a:off x="8186057" y="5410200"/>
            <a:ext cx="3548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Ikonit</a:t>
            </a:r>
            <a:r>
              <a:rPr lang="en-US" dirty="0"/>
              <a:t> </a:t>
            </a:r>
            <a:r>
              <a:rPr lang="en-US" dirty="0" err="1"/>
              <a:t>löytyvät</a:t>
            </a:r>
            <a:r>
              <a:rPr lang="en-US" dirty="0"/>
              <a:t> </a:t>
            </a:r>
            <a:r>
              <a:rPr lang="en-US" dirty="0" err="1"/>
              <a:t>sivupohjalta</a:t>
            </a:r>
            <a:r>
              <a:rPr lang="en-US" dirty="0"/>
              <a:t> </a:t>
            </a:r>
            <a:r>
              <a:rPr lang="en-US" dirty="0" err="1"/>
              <a:t>valikosta</a:t>
            </a:r>
            <a:r>
              <a:rPr lang="en-US" dirty="0"/>
              <a:t> </a:t>
            </a:r>
            <a:r>
              <a:rPr lang="en-US" dirty="0" err="1"/>
              <a:t>Näytä</a:t>
            </a:r>
            <a:r>
              <a:rPr lang="en-US" dirty="0"/>
              <a:t> &gt; Dian </a:t>
            </a:r>
            <a:r>
              <a:rPr lang="en-US" dirty="0" err="1"/>
              <a:t>perustyyli</a:t>
            </a:r>
            <a:endParaRPr lang="en-US" dirty="0"/>
          </a:p>
          <a:p>
            <a:r>
              <a:rPr lang="en-US" dirty="0" err="1"/>
              <a:t>Muokkaustilaan</a:t>
            </a:r>
            <a:r>
              <a:rPr lang="en-US" dirty="0"/>
              <a:t> </a:t>
            </a:r>
            <a:r>
              <a:rPr lang="en-US" dirty="0" err="1"/>
              <a:t>pääset</a:t>
            </a:r>
            <a:r>
              <a:rPr lang="en-US" dirty="0"/>
              <a:t> </a:t>
            </a:r>
            <a:r>
              <a:rPr lang="en-US" dirty="0" err="1"/>
              <a:t>takaisin</a:t>
            </a:r>
            <a:r>
              <a:rPr lang="en-US" dirty="0"/>
              <a:t> </a:t>
            </a:r>
            <a:r>
              <a:rPr lang="en-US" dirty="0" err="1"/>
              <a:t>kohdasta</a:t>
            </a:r>
            <a:r>
              <a:rPr lang="en-US" dirty="0"/>
              <a:t> </a:t>
            </a:r>
            <a:r>
              <a:rPr lang="en-US" dirty="0" err="1"/>
              <a:t>Näytä</a:t>
            </a:r>
            <a:r>
              <a:rPr lang="en-US" dirty="0"/>
              <a:t> &gt; </a:t>
            </a:r>
            <a:r>
              <a:rPr lang="en-US" dirty="0" err="1"/>
              <a:t>Normaali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82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0C3AC0D-D4B7-9461-1010-B980901643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50641" y="2300684"/>
            <a:ext cx="424155" cy="121187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BC6F227-3845-67A6-6B6D-461B67F451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2087" y="347673"/>
            <a:ext cx="484749" cy="119167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1F1464-24C3-56F9-8C52-B9A37D3C75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1192" y="4274386"/>
            <a:ext cx="1312862" cy="123207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618E1A3-29CE-651A-E655-DE626D6779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4672" y="2300682"/>
            <a:ext cx="868509" cy="12118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2748415-05F2-F89D-D527-F8EADA7D95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9710" y="4314781"/>
            <a:ext cx="1333060" cy="11916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E6BC06E-AF63-0787-EBA7-749B115491C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8703" y="2300682"/>
            <a:ext cx="868509" cy="121187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826FF2-F72C-884A-7021-6667888C30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5743" y="2179495"/>
            <a:ext cx="1777413" cy="13330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6772021-676B-0922-0E57-44385D10DC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23394" y="327476"/>
            <a:ext cx="464551" cy="12118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DE1AA69-ED16-EC98-6A70-4DC64164DFA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2674" y="4294583"/>
            <a:ext cx="1312862" cy="121187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BC9E4C8-272C-CA84-3525-800D397F9F7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1482" y="731433"/>
            <a:ext cx="302968" cy="80791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0CF70FF-21CF-D090-2C30-2B62E74634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92256" y="2320880"/>
            <a:ext cx="1636028" cy="11916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A4E76A6-8084-2D43-AB8C-53A21E1BC4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3328" y="2280485"/>
            <a:ext cx="807915" cy="123207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C64CB54-44AC-EFC6-8551-DA256239A6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91803" y="529453"/>
            <a:ext cx="565541" cy="100989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DEC9BC6-83C2-A703-A923-FC8D3840BF1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46288" y="872818"/>
            <a:ext cx="302968" cy="66653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959E589-3C03-092B-9667-2A4230AE8C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08588" y="731432"/>
            <a:ext cx="363562" cy="80791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65D7B88-0164-05E6-FD55-85982382C10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09750" y="569850"/>
            <a:ext cx="807915" cy="96949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98C667C-65E2-E0AA-5B8A-C0418C8461A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71061" y="367872"/>
            <a:ext cx="464551" cy="117147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E7CBABA-8C3C-A678-4246-692FA75A1B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09206" y="327476"/>
            <a:ext cx="787717" cy="121187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356DBA-F421-37D2-0EBC-EF522288E1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346361" y="327475"/>
            <a:ext cx="888707" cy="121187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5A7CEA6-EE5B-0540-6EAB-4E785975D5F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97778" y="307278"/>
            <a:ext cx="1474445" cy="12320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A76EC4E-677C-1BA6-A042-70D3CEA77149}"/>
              </a:ext>
            </a:extLst>
          </p:cNvPr>
          <p:cNvSpPr txBox="1"/>
          <p:nvPr userDrawn="1"/>
        </p:nvSpPr>
        <p:spPr>
          <a:xfrm>
            <a:off x="8186057" y="5410200"/>
            <a:ext cx="3548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Ikonit </a:t>
            </a:r>
            <a:r>
              <a:rPr lang="en-US" dirty="0" err="1"/>
              <a:t>löytyvät</a:t>
            </a:r>
            <a:r>
              <a:rPr lang="en-US" dirty="0"/>
              <a:t> </a:t>
            </a:r>
            <a:r>
              <a:rPr lang="en-US" dirty="0" err="1"/>
              <a:t>sivupohjalta</a:t>
            </a:r>
            <a:r>
              <a:rPr lang="en-US" dirty="0"/>
              <a:t> </a:t>
            </a:r>
            <a:r>
              <a:rPr lang="en-US" dirty="0" err="1"/>
              <a:t>valikosta</a:t>
            </a:r>
            <a:r>
              <a:rPr lang="en-US" dirty="0"/>
              <a:t> </a:t>
            </a:r>
            <a:r>
              <a:rPr lang="en-US" dirty="0" err="1"/>
              <a:t>Näytä</a:t>
            </a:r>
            <a:r>
              <a:rPr lang="en-US" dirty="0"/>
              <a:t> &gt; Dian </a:t>
            </a:r>
            <a:r>
              <a:rPr lang="en-US" dirty="0" err="1"/>
              <a:t>perustyyli</a:t>
            </a:r>
            <a:endParaRPr lang="en-US" dirty="0"/>
          </a:p>
          <a:p>
            <a:r>
              <a:rPr lang="en-US" dirty="0" err="1"/>
              <a:t>Muokkaustilaan</a:t>
            </a:r>
            <a:r>
              <a:rPr lang="en-US" dirty="0"/>
              <a:t> </a:t>
            </a:r>
            <a:r>
              <a:rPr lang="en-US" dirty="0" err="1"/>
              <a:t>pääset</a:t>
            </a:r>
            <a:r>
              <a:rPr lang="en-US" dirty="0"/>
              <a:t> </a:t>
            </a:r>
            <a:r>
              <a:rPr lang="en-US" dirty="0" err="1"/>
              <a:t>takaisin</a:t>
            </a:r>
            <a:r>
              <a:rPr lang="en-US" dirty="0"/>
              <a:t> </a:t>
            </a:r>
            <a:r>
              <a:rPr lang="en-US" dirty="0" err="1"/>
              <a:t>kohdasta</a:t>
            </a:r>
            <a:r>
              <a:rPr lang="en-US" dirty="0"/>
              <a:t> </a:t>
            </a:r>
            <a:r>
              <a:rPr lang="en-US" dirty="0" err="1"/>
              <a:t>Näytä</a:t>
            </a:r>
            <a:r>
              <a:rPr lang="en-US" dirty="0"/>
              <a:t> &gt; </a:t>
            </a:r>
            <a:r>
              <a:rPr lang="en-US" dirty="0" err="1"/>
              <a:t>Normaali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05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8D041AD4-B66F-2C26-241B-A962C3AB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32" y="351361"/>
            <a:ext cx="10260000" cy="57150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i-FI"/>
              <a:t>Ylätason kuva koko vuodesta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3039FB97-4C7D-DD93-381A-533EEE08A952}"/>
              </a:ext>
            </a:extLst>
          </p:cNvPr>
          <p:cNvGrpSpPr/>
          <p:nvPr userDrawn="1"/>
        </p:nvGrpSpPr>
        <p:grpSpPr>
          <a:xfrm>
            <a:off x="3767704" y="1441405"/>
            <a:ext cx="4258846" cy="4258846"/>
            <a:chOff x="3928847" y="2067882"/>
            <a:chExt cx="3502247" cy="3502247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0D9DE01F-4969-BF7E-8BB3-731783A03105}"/>
                </a:ext>
              </a:extLst>
            </p:cNvPr>
            <p:cNvSpPr/>
            <p:nvPr/>
          </p:nvSpPr>
          <p:spPr>
            <a:xfrm>
              <a:off x="3928847" y="2067882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0" y="1711594"/>
                  </a:moveTo>
                  <a:cubicBezTo>
                    <a:pt x="0" y="766307"/>
                    <a:pt x="766307" y="0"/>
                    <a:pt x="1711594" y="0"/>
                  </a:cubicBezTo>
                  <a:lnTo>
                    <a:pt x="1711594" y="1711594"/>
                  </a:lnTo>
                  <a:lnTo>
                    <a:pt x="0" y="17115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2906" tIns="792906" rIns="291592" bIns="291592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Q4</a:t>
              </a:r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1155E353-C348-606D-6B27-0A3CBB7485DF}"/>
                </a:ext>
              </a:extLst>
            </p:cNvPr>
            <p:cNvSpPr/>
            <p:nvPr/>
          </p:nvSpPr>
          <p:spPr>
            <a:xfrm>
              <a:off x="5719500" y="2067882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0" y="0"/>
                  </a:moveTo>
                  <a:cubicBezTo>
                    <a:pt x="945287" y="0"/>
                    <a:pt x="1711594" y="766307"/>
                    <a:pt x="1711594" y="1711594"/>
                  </a:cubicBezTo>
                  <a:lnTo>
                    <a:pt x="0" y="1711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592" tIns="792906" rIns="792906" bIns="291592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Q1</a:t>
              </a:r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481AA3CA-9240-068D-1A3E-96CC0E881CC6}"/>
                </a:ext>
              </a:extLst>
            </p:cNvPr>
            <p:cNvSpPr/>
            <p:nvPr/>
          </p:nvSpPr>
          <p:spPr>
            <a:xfrm>
              <a:off x="5719500" y="3858535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1711594" y="0"/>
                  </a:moveTo>
                  <a:cubicBezTo>
                    <a:pt x="1711594" y="945287"/>
                    <a:pt x="945287" y="1711594"/>
                    <a:pt x="0" y="1711594"/>
                  </a:cubicBezTo>
                  <a:lnTo>
                    <a:pt x="0" y="0"/>
                  </a:lnTo>
                  <a:lnTo>
                    <a:pt x="1711594" y="0"/>
                  </a:lnTo>
                  <a:close/>
                </a:path>
              </a:pathLst>
            </a:custGeom>
            <a:solidFill>
              <a:srgbClr val="59C2F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592" tIns="291592" rIns="792906" bIns="792906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Q2</a:t>
              </a:r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2978496-4CD6-89D3-605B-650656E3E868}"/>
                </a:ext>
              </a:extLst>
            </p:cNvPr>
            <p:cNvSpPr/>
            <p:nvPr/>
          </p:nvSpPr>
          <p:spPr>
            <a:xfrm>
              <a:off x="3928847" y="3858535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1711594" y="1711594"/>
                  </a:moveTo>
                  <a:cubicBezTo>
                    <a:pt x="766307" y="1711594"/>
                    <a:pt x="0" y="945287"/>
                    <a:pt x="0" y="0"/>
                  </a:cubicBezTo>
                  <a:lnTo>
                    <a:pt x="1711594" y="0"/>
                  </a:lnTo>
                  <a:lnTo>
                    <a:pt x="1711594" y="17115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2906" tIns="291592" rIns="291592" bIns="792906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Q3</a:t>
              </a:r>
            </a:p>
          </p:txBody>
        </p:sp>
      </p:grp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01F82FF9-9E20-2227-D827-03C2FF3540E3}"/>
              </a:ext>
            </a:extLst>
          </p:cNvPr>
          <p:cNvSpPr/>
          <p:nvPr userDrawn="1"/>
        </p:nvSpPr>
        <p:spPr>
          <a:xfrm>
            <a:off x="806881" y="3872383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6417C446-60C8-11D5-EBAC-37B452ACE10F}"/>
              </a:ext>
            </a:extLst>
          </p:cNvPr>
          <p:cNvSpPr/>
          <p:nvPr userDrawn="1"/>
        </p:nvSpPr>
        <p:spPr>
          <a:xfrm>
            <a:off x="806881" y="4289235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4E6A3BFC-769A-108C-4366-023039EBBCF0}"/>
              </a:ext>
            </a:extLst>
          </p:cNvPr>
          <p:cNvSpPr/>
          <p:nvPr userDrawn="1"/>
        </p:nvSpPr>
        <p:spPr>
          <a:xfrm>
            <a:off x="806881" y="4704292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F1F7909D-FB76-8B9D-7EF5-C9363F9A39F3}"/>
              </a:ext>
            </a:extLst>
          </p:cNvPr>
          <p:cNvSpPr/>
          <p:nvPr userDrawn="1"/>
        </p:nvSpPr>
        <p:spPr>
          <a:xfrm>
            <a:off x="806881" y="5540053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ADB24EA5-91B0-FA2D-00C1-E73E7F6AF0E3}"/>
              </a:ext>
            </a:extLst>
          </p:cNvPr>
          <p:cNvSpPr/>
          <p:nvPr userDrawn="1"/>
        </p:nvSpPr>
        <p:spPr>
          <a:xfrm>
            <a:off x="806881" y="5123370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37D238AB-CB3A-87CF-8B87-93F3A8E14D2D}"/>
              </a:ext>
            </a:extLst>
          </p:cNvPr>
          <p:cNvSpPr/>
          <p:nvPr userDrawn="1"/>
        </p:nvSpPr>
        <p:spPr>
          <a:xfrm>
            <a:off x="8469213" y="2692925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081FFEEB-3A0E-C2E0-C54E-1A4ADBB57D2C}"/>
              </a:ext>
            </a:extLst>
          </p:cNvPr>
          <p:cNvSpPr/>
          <p:nvPr userDrawn="1"/>
        </p:nvSpPr>
        <p:spPr>
          <a:xfrm>
            <a:off x="8469213" y="3872383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7762E791-1E20-F082-A329-50958723E58C}"/>
              </a:ext>
            </a:extLst>
          </p:cNvPr>
          <p:cNvSpPr/>
          <p:nvPr userDrawn="1"/>
        </p:nvSpPr>
        <p:spPr>
          <a:xfrm>
            <a:off x="8469213" y="4289235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03B8D965-6BDA-188F-3077-E30D8FD9B65E}"/>
              </a:ext>
            </a:extLst>
          </p:cNvPr>
          <p:cNvSpPr/>
          <p:nvPr userDrawn="1"/>
        </p:nvSpPr>
        <p:spPr>
          <a:xfrm>
            <a:off x="8469213" y="4704292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8DA0C85D-812D-10E5-822B-004B9DF9F480}"/>
              </a:ext>
            </a:extLst>
          </p:cNvPr>
          <p:cNvSpPr/>
          <p:nvPr userDrawn="1"/>
        </p:nvSpPr>
        <p:spPr>
          <a:xfrm>
            <a:off x="8469213" y="5540053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37FF37CC-91D3-5BD3-D4A9-F34E1AAD541A}"/>
              </a:ext>
            </a:extLst>
          </p:cNvPr>
          <p:cNvSpPr/>
          <p:nvPr userDrawn="1"/>
        </p:nvSpPr>
        <p:spPr>
          <a:xfrm>
            <a:off x="8469213" y="2096289"/>
            <a:ext cx="2520000" cy="54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Kahdelle riville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0A743CCE-E6BC-994E-C6BF-DCD6A2A00304}"/>
              </a:ext>
            </a:extLst>
          </p:cNvPr>
          <p:cNvSpPr/>
          <p:nvPr userDrawn="1"/>
        </p:nvSpPr>
        <p:spPr>
          <a:xfrm>
            <a:off x="8469213" y="1677166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97AB906C-C99A-0FA6-5BDE-2C9B2ACF0CD3}"/>
              </a:ext>
            </a:extLst>
          </p:cNvPr>
          <p:cNvSpPr/>
          <p:nvPr userDrawn="1"/>
        </p:nvSpPr>
        <p:spPr>
          <a:xfrm>
            <a:off x="8469213" y="5123370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473B9DEE-1A7A-8AC2-B205-3125C3F789A1}"/>
              </a:ext>
            </a:extLst>
          </p:cNvPr>
          <p:cNvSpPr/>
          <p:nvPr userDrawn="1"/>
        </p:nvSpPr>
        <p:spPr>
          <a:xfrm>
            <a:off x="8469213" y="1247064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A3B70ABF-9E49-A182-66B7-CF8C2AB10F34}"/>
              </a:ext>
            </a:extLst>
          </p:cNvPr>
          <p:cNvSpPr/>
          <p:nvPr userDrawn="1"/>
        </p:nvSpPr>
        <p:spPr>
          <a:xfrm>
            <a:off x="8469213" y="3109526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5FFBFBA2-A9AF-BD06-D000-F53D734244B7}"/>
              </a:ext>
            </a:extLst>
          </p:cNvPr>
          <p:cNvSpPr/>
          <p:nvPr userDrawn="1"/>
        </p:nvSpPr>
        <p:spPr>
          <a:xfrm>
            <a:off x="806881" y="2692925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05261869-24EB-6E35-7DF0-5A0AE9215BEA}"/>
              </a:ext>
            </a:extLst>
          </p:cNvPr>
          <p:cNvSpPr/>
          <p:nvPr userDrawn="1"/>
        </p:nvSpPr>
        <p:spPr>
          <a:xfrm>
            <a:off x="806881" y="2096289"/>
            <a:ext cx="2520000" cy="54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Kahdelle riville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C128A929-5D80-0874-6A2B-527DE8E25840}"/>
              </a:ext>
            </a:extLst>
          </p:cNvPr>
          <p:cNvSpPr/>
          <p:nvPr userDrawn="1"/>
        </p:nvSpPr>
        <p:spPr>
          <a:xfrm>
            <a:off x="806881" y="1677166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D2FF61AF-506E-6B84-0DA8-255A2207B5D3}"/>
              </a:ext>
            </a:extLst>
          </p:cNvPr>
          <p:cNvSpPr/>
          <p:nvPr userDrawn="1"/>
        </p:nvSpPr>
        <p:spPr>
          <a:xfrm>
            <a:off x="806881" y="1247064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BC68F1EA-992D-3D3C-3BAC-ABDE9EC0EC3C}"/>
              </a:ext>
            </a:extLst>
          </p:cNvPr>
          <p:cNvSpPr/>
          <p:nvPr userDrawn="1"/>
        </p:nvSpPr>
        <p:spPr>
          <a:xfrm>
            <a:off x="806881" y="3109526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C32D123-8FCA-EDF1-1B0E-470C9AB46F57}"/>
              </a:ext>
            </a:extLst>
          </p:cNvPr>
          <p:cNvSpPr txBox="1"/>
          <p:nvPr userDrawn="1"/>
        </p:nvSpPr>
        <p:spPr>
          <a:xfrm>
            <a:off x="683509" y="6103108"/>
            <a:ext cx="7146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Muokattavan</a:t>
            </a:r>
            <a:r>
              <a:rPr lang="en-US" sz="1400" dirty="0"/>
              <a:t> version </a:t>
            </a:r>
            <a:r>
              <a:rPr lang="en-US" sz="1400" dirty="0" err="1"/>
              <a:t>vuosikellosta</a:t>
            </a:r>
            <a:r>
              <a:rPr lang="en-US" sz="1400" dirty="0"/>
              <a:t>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näin</a:t>
            </a:r>
            <a:r>
              <a:rPr lang="en-US" sz="1400" dirty="0"/>
              <a:t>: </a:t>
            </a:r>
            <a:r>
              <a:rPr lang="en-US" sz="1400" dirty="0" err="1"/>
              <a:t>Klikkaa</a:t>
            </a:r>
            <a:r>
              <a:rPr lang="en-US" sz="1400" dirty="0"/>
              <a:t> </a:t>
            </a:r>
            <a:r>
              <a:rPr lang="en-US" sz="1400" dirty="0" err="1"/>
              <a:t>Näytä</a:t>
            </a:r>
            <a:r>
              <a:rPr lang="en-US" sz="1400" dirty="0"/>
              <a:t> &gt; Dian </a:t>
            </a:r>
            <a:r>
              <a:rPr lang="en-US" sz="1400" dirty="0" err="1"/>
              <a:t>perustyyli</a:t>
            </a:r>
            <a:r>
              <a:rPr lang="en-US" sz="1400" dirty="0"/>
              <a:t> &gt; </a:t>
            </a:r>
            <a:r>
              <a:rPr lang="en-US" sz="1400" dirty="0" err="1"/>
              <a:t>hae</a:t>
            </a:r>
            <a:r>
              <a:rPr lang="en-US" sz="1400" dirty="0"/>
              <a:t> </a:t>
            </a:r>
            <a:r>
              <a:rPr lang="en-US" sz="1400" dirty="0" err="1"/>
              <a:t>vuosikellon</a:t>
            </a:r>
            <a:r>
              <a:rPr lang="en-US" sz="1400" dirty="0"/>
              <a:t> </a:t>
            </a:r>
            <a:r>
              <a:rPr lang="en-US" sz="1400" dirty="0" err="1"/>
              <a:t>diapohja</a:t>
            </a:r>
            <a:r>
              <a:rPr lang="en-US" sz="1400" dirty="0"/>
              <a:t>. </a:t>
            </a:r>
            <a:r>
              <a:rPr lang="en-US" sz="1400" dirty="0" err="1"/>
              <a:t>Valitse</a:t>
            </a:r>
            <a:r>
              <a:rPr lang="en-US" sz="1400" dirty="0"/>
              <a:t> </a:t>
            </a:r>
            <a:r>
              <a:rPr lang="en-US" sz="1400" dirty="0" err="1"/>
              <a:t>dian</a:t>
            </a:r>
            <a:r>
              <a:rPr lang="en-US" sz="1400" dirty="0"/>
              <a:t> </a:t>
            </a:r>
            <a:r>
              <a:rPr lang="en-US" sz="1400" dirty="0" err="1"/>
              <a:t>sisältö</a:t>
            </a:r>
            <a:r>
              <a:rPr lang="en-US" sz="1400" dirty="0"/>
              <a:t> ja </a:t>
            </a:r>
            <a:r>
              <a:rPr lang="en-US" sz="1400" dirty="0" err="1"/>
              <a:t>kopioi</a:t>
            </a:r>
            <a:r>
              <a:rPr lang="en-US" sz="1400" dirty="0"/>
              <a:t>. </a:t>
            </a:r>
            <a:r>
              <a:rPr lang="en-US" sz="1400" dirty="0" err="1"/>
              <a:t>Palaa</a:t>
            </a:r>
            <a:r>
              <a:rPr lang="en-US" sz="1400" dirty="0"/>
              <a:t> </a:t>
            </a:r>
            <a:r>
              <a:rPr lang="en-US" sz="1400" dirty="0" err="1"/>
              <a:t>muokkaustilaan</a:t>
            </a:r>
            <a:r>
              <a:rPr lang="en-US" sz="1400" dirty="0"/>
              <a:t> </a:t>
            </a:r>
            <a:r>
              <a:rPr lang="en-US" sz="1400" dirty="0" err="1"/>
              <a:t>Näytä</a:t>
            </a:r>
            <a:r>
              <a:rPr lang="en-US" sz="1400" dirty="0"/>
              <a:t> &gt; </a:t>
            </a:r>
            <a:r>
              <a:rPr lang="en-US" sz="1400" dirty="0" err="1"/>
              <a:t>Normaali</a:t>
            </a:r>
            <a:r>
              <a:rPr lang="en-US" sz="1400" dirty="0"/>
              <a:t>. Luo </a:t>
            </a:r>
            <a:r>
              <a:rPr lang="en-US" sz="1400" dirty="0" err="1"/>
              <a:t>uusi</a:t>
            </a:r>
            <a:r>
              <a:rPr lang="en-US" sz="1400" dirty="0"/>
              <a:t> </a:t>
            </a:r>
            <a:r>
              <a:rPr lang="en-US" sz="1400" dirty="0" err="1"/>
              <a:t>tyhjä</a:t>
            </a:r>
            <a:r>
              <a:rPr lang="en-US" sz="1400" dirty="0"/>
              <a:t> </a:t>
            </a:r>
            <a:r>
              <a:rPr lang="en-US" sz="1400" dirty="0" err="1"/>
              <a:t>sivupohja</a:t>
            </a:r>
            <a:r>
              <a:rPr lang="en-US" sz="1400" dirty="0"/>
              <a:t> ja </a:t>
            </a:r>
            <a:r>
              <a:rPr lang="en-US" sz="1400" dirty="0" err="1"/>
              <a:t>liitä</a:t>
            </a:r>
            <a:r>
              <a:rPr lang="en-US" sz="1400" dirty="0"/>
              <a:t> </a:t>
            </a:r>
            <a:r>
              <a:rPr lang="en-US" sz="1400" dirty="0" err="1"/>
              <a:t>kopioimasi</a:t>
            </a:r>
            <a:r>
              <a:rPr lang="en-US" sz="1400" dirty="0"/>
              <a:t> </a:t>
            </a:r>
            <a:r>
              <a:rPr lang="en-US" sz="1400" dirty="0" err="1"/>
              <a:t>vuosikello</a:t>
            </a:r>
            <a:r>
              <a:rPr lang="en-US" sz="1400" dirty="0"/>
              <a:t> </a:t>
            </a:r>
            <a:r>
              <a:rPr lang="en-US" sz="1400" dirty="0" err="1"/>
              <a:t>siihen</a:t>
            </a:r>
            <a:r>
              <a:rPr lang="en-US" sz="1400" dirty="0"/>
              <a:t>.</a:t>
            </a:r>
            <a:r>
              <a:rPr lang="fi-FI" sz="1400" dirty="0"/>
              <a:t> Älä tee muokkauksia perustyyli-diaan!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1119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A7A59A77-1DC3-0FB9-634E-60476FB34141}"/>
              </a:ext>
            </a:extLst>
          </p:cNvPr>
          <p:cNvCxnSpPr>
            <a:cxnSpLocks/>
            <a:stCxn id="18" idx="1"/>
          </p:cNvCxnSpPr>
          <p:nvPr userDrawn="1"/>
        </p:nvCxnSpPr>
        <p:spPr>
          <a:xfrm>
            <a:off x="10438582" y="2026094"/>
            <a:ext cx="0" cy="1330534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0119506E-CD5C-2988-640F-847F638A5B90}"/>
              </a:ext>
            </a:extLst>
          </p:cNvPr>
          <p:cNvCxnSpPr>
            <a:cxnSpLocks/>
          </p:cNvCxnSpPr>
          <p:nvPr userDrawn="1"/>
        </p:nvCxnSpPr>
        <p:spPr>
          <a:xfrm>
            <a:off x="8211038" y="1932631"/>
            <a:ext cx="0" cy="2151689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40C52504-17DF-8104-073C-EFE44F03A01D}"/>
              </a:ext>
            </a:extLst>
          </p:cNvPr>
          <p:cNvCxnSpPr/>
          <p:nvPr userDrawn="1"/>
        </p:nvCxnSpPr>
        <p:spPr>
          <a:xfrm>
            <a:off x="3764230" y="1458173"/>
            <a:ext cx="0" cy="1194481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10A5E962-CDD1-E482-83F9-BDBC2D1F971F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>
            <a:off x="1526157" y="2026094"/>
            <a:ext cx="4114" cy="1398041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tsikko 1">
            <a:extLst>
              <a:ext uri="{FF2B5EF4-FFF2-40B4-BE49-F238E27FC236}">
                <a16:creationId xmlns:a16="http://schemas.microsoft.com/office/drawing/2014/main" id="{0B185FB5-B9AD-6D2B-F743-F32807F8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449" y="113528"/>
            <a:ext cx="9432587" cy="85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>
                <a:latin typeface="+mn-lt"/>
              </a:rPr>
              <a:t>Tarkempi kvartaalikohtainen aikataulu</a:t>
            </a:r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6EFF0AF0-F3C0-F6B3-5C4E-12196CA3E874}"/>
              </a:ext>
            </a:extLst>
          </p:cNvPr>
          <p:cNvSpPr/>
          <p:nvPr userDrawn="1"/>
        </p:nvSpPr>
        <p:spPr>
          <a:xfrm>
            <a:off x="475637" y="288501"/>
            <a:ext cx="681827" cy="681827"/>
          </a:xfrm>
          <a:custGeom>
            <a:avLst/>
            <a:gdLst>
              <a:gd name="connsiteX0" fmla="*/ 0 w 1711594"/>
              <a:gd name="connsiteY0" fmla="*/ 1711594 h 1711594"/>
              <a:gd name="connsiteX1" fmla="*/ 1711594 w 1711594"/>
              <a:gd name="connsiteY1" fmla="*/ 0 h 1711594"/>
              <a:gd name="connsiteX2" fmla="*/ 1711594 w 1711594"/>
              <a:gd name="connsiteY2" fmla="*/ 1711594 h 1711594"/>
              <a:gd name="connsiteX3" fmla="*/ 0 w 1711594"/>
              <a:gd name="connsiteY3" fmla="*/ 1711594 h 171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594" h="1711594">
                <a:moveTo>
                  <a:pt x="0" y="0"/>
                </a:moveTo>
                <a:cubicBezTo>
                  <a:pt x="945287" y="0"/>
                  <a:pt x="1711594" y="766307"/>
                  <a:pt x="1711594" y="1711594"/>
                </a:cubicBezTo>
                <a:lnTo>
                  <a:pt x="0" y="17115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252000" rIns="144000" bIns="144000" numCol="1" spcCol="1270" anchor="ctr" anchorCtr="0">
            <a:noAutofit/>
          </a:bodyPr>
          <a:lstStyle/>
          <a:p>
            <a:pPr marL="0" marR="0" lvl="0" indent="0" algn="ctr" defTabSz="1822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Q1</a:t>
            </a:r>
          </a:p>
        </p:txBody>
      </p:sp>
      <p:sp>
        <p:nvSpPr>
          <p:cNvPr id="9" name="Suorakulmio: Yläkulmat pyöristetty 8">
            <a:extLst>
              <a:ext uri="{FF2B5EF4-FFF2-40B4-BE49-F238E27FC236}">
                <a16:creationId xmlns:a16="http://schemas.microsoft.com/office/drawing/2014/main" id="{1839D22D-CB57-898D-039B-AA1BD9735236}"/>
              </a:ext>
            </a:extLst>
          </p:cNvPr>
          <p:cNvSpPr/>
          <p:nvPr userDrawn="1"/>
        </p:nvSpPr>
        <p:spPr>
          <a:xfrm>
            <a:off x="488223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435FD70-D05F-E87F-76D0-2626B4B41421}"/>
              </a:ext>
            </a:extLst>
          </p:cNvPr>
          <p:cNvSpPr/>
          <p:nvPr userDrawn="1"/>
        </p:nvSpPr>
        <p:spPr>
          <a:xfrm>
            <a:off x="488222" y="2134004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77F11C3-1282-01DC-700F-4F363F87BF01}"/>
              </a:ext>
            </a:extLst>
          </p:cNvPr>
          <p:cNvSpPr/>
          <p:nvPr userDrawn="1"/>
        </p:nvSpPr>
        <p:spPr>
          <a:xfrm>
            <a:off x="475637" y="2839467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2" name="Suorakulmio: Yläkulmat pyöristetty 11">
            <a:extLst>
              <a:ext uri="{FF2B5EF4-FFF2-40B4-BE49-F238E27FC236}">
                <a16:creationId xmlns:a16="http://schemas.microsoft.com/office/drawing/2014/main" id="{07D032CA-D4C9-376F-5766-2A378F24C01A}"/>
              </a:ext>
            </a:extLst>
          </p:cNvPr>
          <p:cNvSpPr/>
          <p:nvPr userDrawn="1"/>
        </p:nvSpPr>
        <p:spPr>
          <a:xfrm>
            <a:off x="2724239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E92FBB0F-14C4-1526-5B14-264A6BCF312B}"/>
              </a:ext>
            </a:extLst>
          </p:cNvPr>
          <p:cNvSpPr/>
          <p:nvPr userDrawn="1"/>
        </p:nvSpPr>
        <p:spPr>
          <a:xfrm>
            <a:off x="2741391" y="2134004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4" name="Suorakulmio: Yläkulmat pyöristetty 13">
            <a:extLst>
              <a:ext uri="{FF2B5EF4-FFF2-40B4-BE49-F238E27FC236}">
                <a16:creationId xmlns:a16="http://schemas.microsoft.com/office/drawing/2014/main" id="{B55BD6D3-4841-CA45-FBAE-3797D541FF56}"/>
              </a:ext>
            </a:extLst>
          </p:cNvPr>
          <p:cNvSpPr/>
          <p:nvPr userDrawn="1"/>
        </p:nvSpPr>
        <p:spPr>
          <a:xfrm>
            <a:off x="7168993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1C474AB0-2572-20AF-9FB4-6C2FFC481D14}"/>
              </a:ext>
            </a:extLst>
          </p:cNvPr>
          <p:cNvSpPr/>
          <p:nvPr userDrawn="1"/>
        </p:nvSpPr>
        <p:spPr>
          <a:xfrm>
            <a:off x="7168992" y="2134004"/>
            <a:ext cx="2084095" cy="791737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dirty="0">
                <a:solidFill>
                  <a:srgbClr val="000000"/>
                </a:solidFill>
                <a:latin typeface="Calibri" panose="020F0502020204030204"/>
              </a:rPr>
              <a:t>Ym.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A3C3873D-D471-7017-6A87-48B17F18B114}"/>
              </a:ext>
            </a:extLst>
          </p:cNvPr>
          <p:cNvSpPr/>
          <p:nvPr userDrawn="1"/>
        </p:nvSpPr>
        <p:spPr>
          <a:xfrm>
            <a:off x="7168991" y="3045908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18F7F77D-CDF2-2F71-ED79-802D220C079C}"/>
              </a:ext>
            </a:extLst>
          </p:cNvPr>
          <p:cNvSpPr/>
          <p:nvPr userDrawn="1"/>
        </p:nvSpPr>
        <p:spPr>
          <a:xfrm>
            <a:off x="7168990" y="3742368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8" name="Suorakulmio: Yläkulmat pyöristetty 17">
            <a:extLst>
              <a:ext uri="{FF2B5EF4-FFF2-40B4-BE49-F238E27FC236}">
                <a16:creationId xmlns:a16="http://schemas.microsoft.com/office/drawing/2014/main" id="{82941D25-E77B-3695-CBB2-3EEFEF82817C}"/>
              </a:ext>
            </a:extLst>
          </p:cNvPr>
          <p:cNvSpPr/>
          <p:nvPr userDrawn="1"/>
        </p:nvSpPr>
        <p:spPr>
          <a:xfrm>
            <a:off x="9396534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7BAA300-CF18-7D9D-6B23-8C52ED17271D}"/>
              </a:ext>
            </a:extLst>
          </p:cNvPr>
          <p:cNvSpPr/>
          <p:nvPr userDrawn="1"/>
        </p:nvSpPr>
        <p:spPr>
          <a:xfrm>
            <a:off x="9396533" y="2134004"/>
            <a:ext cx="2084095" cy="791737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Ym.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097F5FE-8A36-A269-02CA-6F741AAC634C}"/>
              </a:ext>
            </a:extLst>
          </p:cNvPr>
          <p:cNvSpPr/>
          <p:nvPr userDrawn="1"/>
        </p:nvSpPr>
        <p:spPr>
          <a:xfrm>
            <a:off x="9396532" y="3056536"/>
            <a:ext cx="2084095" cy="1222624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dirty="0">
                <a:solidFill>
                  <a:srgbClr val="000000"/>
                </a:solidFill>
                <a:latin typeface="Calibri" panose="020F0502020204030204"/>
              </a:rPr>
              <a:t>Ym.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Ym.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C162C0CD-C570-858F-B107-2339FE56B6CB}"/>
              </a:ext>
            </a:extLst>
          </p:cNvPr>
          <p:cNvCxnSpPr>
            <a:cxnSpLocks/>
          </p:cNvCxnSpPr>
          <p:nvPr userDrawn="1"/>
        </p:nvCxnSpPr>
        <p:spPr>
          <a:xfrm>
            <a:off x="6009451" y="1887075"/>
            <a:ext cx="0" cy="679144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orakulmio: Yläkulmat pyöristetty 21">
            <a:extLst>
              <a:ext uri="{FF2B5EF4-FFF2-40B4-BE49-F238E27FC236}">
                <a16:creationId xmlns:a16="http://schemas.microsoft.com/office/drawing/2014/main" id="{23386FCD-6601-7DC3-1F0F-6E2621440344}"/>
              </a:ext>
            </a:extLst>
          </p:cNvPr>
          <p:cNvSpPr/>
          <p:nvPr userDrawn="1"/>
        </p:nvSpPr>
        <p:spPr>
          <a:xfrm>
            <a:off x="4956771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07B3E369-54AA-E3F4-4637-BDA5C90E7D4F}"/>
              </a:ext>
            </a:extLst>
          </p:cNvPr>
          <p:cNvSpPr/>
          <p:nvPr userDrawn="1"/>
        </p:nvSpPr>
        <p:spPr>
          <a:xfrm>
            <a:off x="4967403" y="2134004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</p:spTree>
    <p:extLst>
      <p:ext uri="{BB962C8B-B14F-4D97-AF65-F5344CB8AC3E}">
        <p14:creationId xmlns:p14="http://schemas.microsoft.com/office/powerpoint/2010/main" val="855079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F92B8567-C9AD-BB04-2A97-EBA19CED38F4}"/>
              </a:ext>
            </a:extLst>
          </p:cNvPr>
          <p:cNvCxnSpPr/>
          <p:nvPr userDrawn="1"/>
        </p:nvCxnSpPr>
        <p:spPr>
          <a:xfrm>
            <a:off x="9393925" y="2025214"/>
            <a:ext cx="0" cy="1194481"/>
          </a:xfrm>
          <a:prstGeom prst="line">
            <a:avLst/>
          </a:prstGeom>
          <a:ln w="127000">
            <a:solidFill>
              <a:srgbClr val="59C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E80A91E5-7995-5C71-4BC1-019F0057749F}"/>
              </a:ext>
            </a:extLst>
          </p:cNvPr>
          <p:cNvCxnSpPr>
            <a:cxnSpLocks/>
          </p:cNvCxnSpPr>
          <p:nvPr userDrawn="1"/>
        </p:nvCxnSpPr>
        <p:spPr>
          <a:xfrm>
            <a:off x="7079540" y="1921998"/>
            <a:ext cx="0" cy="2337984"/>
          </a:xfrm>
          <a:prstGeom prst="line">
            <a:avLst/>
          </a:prstGeom>
          <a:ln w="127000">
            <a:solidFill>
              <a:srgbClr val="59C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111A5DDB-7CE6-D5F9-438D-A8B995D8C9C4}"/>
              </a:ext>
            </a:extLst>
          </p:cNvPr>
          <p:cNvCxnSpPr/>
          <p:nvPr userDrawn="1"/>
        </p:nvCxnSpPr>
        <p:spPr>
          <a:xfrm>
            <a:off x="4772829" y="1602460"/>
            <a:ext cx="0" cy="1194481"/>
          </a:xfrm>
          <a:prstGeom prst="line">
            <a:avLst/>
          </a:prstGeom>
          <a:ln w="127000">
            <a:solidFill>
              <a:srgbClr val="59C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A19B7CE5-3EDD-7D51-F89A-AF40C1BD7084}"/>
              </a:ext>
            </a:extLst>
          </p:cNvPr>
          <p:cNvCxnSpPr/>
          <p:nvPr userDrawn="1"/>
        </p:nvCxnSpPr>
        <p:spPr>
          <a:xfrm>
            <a:off x="2460496" y="1840794"/>
            <a:ext cx="0" cy="1194481"/>
          </a:xfrm>
          <a:prstGeom prst="line">
            <a:avLst/>
          </a:prstGeom>
          <a:ln w="127000">
            <a:solidFill>
              <a:srgbClr val="59C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0FE991B6-F0AA-3B0B-3877-B7223E8FE71D}"/>
              </a:ext>
            </a:extLst>
          </p:cNvPr>
          <p:cNvSpPr/>
          <p:nvPr userDrawn="1"/>
        </p:nvSpPr>
        <p:spPr>
          <a:xfrm>
            <a:off x="475637" y="288501"/>
            <a:ext cx="681827" cy="681827"/>
          </a:xfrm>
          <a:custGeom>
            <a:avLst/>
            <a:gdLst>
              <a:gd name="connsiteX0" fmla="*/ 0 w 1711594"/>
              <a:gd name="connsiteY0" fmla="*/ 1711594 h 1711594"/>
              <a:gd name="connsiteX1" fmla="*/ 1711594 w 1711594"/>
              <a:gd name="connsiteY1" fmla="*/ 0 h 1711594"/>
              <a:gd name="connsiteX2" fmla="*/ 1711594 w 1711594"/>
              <a:gd name="connsiteY2" fmla="*/ 1711594 h 1711594"/>
              <a:gd name="connsiteX3" fmla="*/ 0 w 1711594"/>
              <a:gd name="connsiteY3" fmla="*/ 1711594 h 171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594" h="1711594">
                <a:moveTo>
                  <a:pt x="1711594" y="0"/>
                </a:moveTo>
                <a:cubicBezTo>
                  <a:pt x="1711594" y="945287"/>
                  <a:pt x="945287" y="1711594"/>
                  <a:pt x="0" y="1711594"/>
                </a:cubicBezTo>
                <a:lnTo>
                  <a:pt x="0" y="0"/>
                </a:lnTo>
                <a:lnTo>
                  <a:pt x="1711594" y="0"/>
                </a:lnTo>
                <a:close/>
              </a:path>
            </a:pathLst>
          </a:custGeom>
          <a:solidFill>
            <a:srgbClr val="59C2F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4000" rIns="144000" bIns="252000" numCol="1" spcCol="1270" anchor="ctr" anchorCtr="0">
            <a:noAutofit/>
          </a:bodyPr>
          <a:lstStyle/>
          <a:p>
            <a:pPr marL="0" marR="0" lvl="0" indent="0" algn="ctr" defTabSz="1822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Q2</a:t>
            </a:r>
          </a:p>
        </p:txBody>
      </p:sp>
      <p:sp>
        <p:nvSpPr>
          <p:cNvPr id="8" name="Suorakulmio: Yläkulmat pyöristetty 7">
            <a:extLst>
              <a:ext uri="{FF2B5EF4-FFF2-40B4-BE49-F238E27FC236}">
                <a16:creationId xmlns:a16="http://schemas.microsoft.com/office/drawing/2014/main" id="{02011850-F2AF-65B7-2734-5EC76892D65B}"/>
              </a:ext>
            </a:extLst>
          </p:cNvPr>
          <p:cNvSpPr/>
          <p:nvPr userDrawn="1"/>
        </p:nvSpPr>
        <p:spPr>
          <a:xfrm>
            <a:off x="1418451" y="1408806"/>
            <a:ext cx="2084095" cy="617288"/>
          </a:xfrm>
          <a:prstGeom prst="round2Same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AC9E922-3012-0671-7F8E-6FB6855B91B1}"/>
              </a:ext>
            </a:extLst>
          </p:cNvPr>
          <p:cNvSpPr/>
          <p:nvPr userDrawn="1"/>
        </p:nvSpPr>
        <p:spPr>
          <a:xfrm>
            <a:off x="1418450" y="212337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F7159077-63B3-35E8-1D91-055AC66648EC}"/>
              </a:ext>
            </a:extLst>
          </p:cNvPr>
          <p:cNvSpPr/>
          <p:nvPr userDrawn="1"/>
        </p:nvSpPr>
        <p:spPr>
          <a:xfrm>
            <a:off x="1418449" y="279694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1" name="Suorakulmio: Yläkulmat pyöristetty 10">
            <a:extLst>
              <a:ext uri="{FF2B5EF4-FFF2-40B4-BE49-F238E27FC236}">
                <a16:creationId xmlns:a16="http://schemas.microsoft.com/office/drawing/2014/main" id="{1FD5A338-F1B1-B4DB-83F6-376295D6B1CB}"/>
              </a:ext>
            </a:extLst>
          </p:cNvPr>
          <p:cNvSpPr/>
          <p:nvPr userDrawn="1"/>
        </p:nvSpPr>
        <p:spPr>
          <a:xfrm>
            <a:off x="3732838" y="1408806"/>
            <a:ext cx="2084095" cy="617288"/>
          </a:xfrm>
          <a:prstGeom prst="round2Same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497179E-762D-CF97-61DF-14A96D8A8AE0}"/>
              </a:ext>
            </a:extLst>
          </p:cNvPr>
          <p:cNvSpPr/>
          <p:nvPr userDrawn="1"/>
        </p:nvSpPr>
        <p:spPr>
          <a:xfrm>
            <a:off x="3732837" y="212337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3" name="Suorakulmio: Yläkulmat pyöristetty 12">
            <a:extLst>
              <a:ext uri="{FF2B5EF4-FFF2-40B4-BE49-F238E27FC236}">
                <a16:creationId xmlns:a16="http://schemas.microsoft.com/office/drawing/2014/main" id="{1438BBEF-7269-2455-9663-FA45B8028E03}"/>
              </a:ext>
            </a:extLst>
          </p:cNvPr>
          <p:cNvSpPr/>
          <p:nvPr userDrawn="1"/>
        </p:nvSpPr>
        <p:spPr>
          <a:xfrm>
            <a:off x="6037495" y="1408806"/>
            <a:ext cx="2084095" cy="617288"/>
          </a:xfrm>
          <a:prstGeom prst="round2Same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0AEB0906-097B-3D1B-5F26-418D464F2869}"/>
              </a:ext>
            </a:extLst>
          </p:cNvPr>
          <p:cNvSpPr/>
          <p:nvPr userDrawn="1"/>
        </p:nvSpPr>
        <p:spPr>
          <a:xfrm>
            <a:off x="6037494" y="212337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A49CE25A-55FD-2F41-D297-BC42642F9645}"/>
              </a:ext>
            </a:extLst>
          </p:cNvPr>
          <p:cNvSpPr/>
          <p:nvPr userDrawn="1"/>
        </p:nvSpPr>
        <p:spPr>
          <a:xfrm>
            <a:off x="6037493" y="2821915"/>
            <a:ext cx="2084095" cy="1007181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Ym.</a:t>
            </a:r>
          </a:p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Ym.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8F7C71C1-0486-1D84-DC44-ECD5F6AD3F0F}"/>
              </a:ext>
            </a:extLst>
          </p:cNvPr>
          <p:cNvSpPr/>
          <p:nvPr userDrawn="1"/>
        </p:nvSpPr>
        <p:spPr>
          <a:xfrm>
            <a:off x="6037492" y="3971836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7" name="Suorakulmio: Yläkulmat pyöristetty 16">
            <a:extLst>
              <a:ext uri="{FF2B5EF4-FFF2-40B4-BE49-F238E27FC236}">
                <a16:creationId xmlns:a16="http://schemas.microsoft.com/office/drawing/2014/main" id="{2B83A6F9-D13D-8B79-5B23-498B5AB2FC18}"/>
              </a:ext>
            </a:extLst>
          </p:cNvPr>
          <p:cNvSpPr/>
          <p:nvPr userDrawn="1"/>
        </p:nvSpPr>
        <p:spPr>
          <a:xfrm>
            <a:off x="8351880" y="1408806"/>
            <a:ext cx="2084095" cy="617288"/>
          </a:xfrm>
          <a:prstGeom prst="round2Same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2D1F3C35-2255-CBEA-962E-A1FA70507252}"/>
              </a:ext>
            </a:extLst>
          </p:cNvPr>
          <p:cNvSpPr/>
          <p:nvPr userDrawn="1"/>
        </p:nvSpPr>
        <p:spPr>
          <a:xfrm>
            <a:off x="8351879" y="212337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33F8765F-FB6B-145B-A190-1C06D6EDF44C}"/>
              </a:ext>
            </a:extLst>
          </p:cNvPr>
          <p:cNvSpPr/>
          <p:nvPr userDrawn="1"/>
        </p:nvSpPr>
        <p:spPr>
          <a:xfrm>
            <a:off x="8351879" y="2852707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875D74D4-0E9F-5418-A552-17456436F403}"/>
              </a:ext>
            </a:extLst>
          </p:cNvPr>
          <p:cNvSpPr txBox="1">
            <a:spLocks/>
          </p:cNvSpPr>
          <p:nvPr userDrawn="1"/>
        </p:nvSpPr>
        <p:spPr>
          <a:xfrm>
            <a:off x="1418449" y="113528"/>
            <a:ext cx="9432587" cy="85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Tarkempi kvartaalikohtainen aikataulu</a:t>
            </a:r>
          </a:p>
        </p:txBody>
      </p:sp>
    </p:spTree>
    <p:extLst>
      <p:ext uri="{BB962C8B-B14F-4D97-AF65-F5344CB8AC3E}">
        <p14:creationId xmlns:p14="http://schemas.microsoft.com/office/powerpoint/2010/main" val="1741398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6E10AF7C-1E55-BB31-31D1-F74D597628DA}"/>
              </a:ext>
            </a:extLst>
          </p:cNvPr>
          <p:cNvCxnSpPr>
            <a:cxnSpLocks/>
            <a:stCxn id="17" idx="1"/>
          </p:cNvCxnSpPr>
          <p:nvPr userDrawn="1"/>
        </p:nvCxnSpPr>
        <p:spPr>
          <a:xfrm>
            <a:off x="10438582" y="2026094"/>
            <a:ext cx="0" cy="1330534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F7EE3CAB-1C34-2EBE-68EA-AC5CA1788023}"/>
              </a:ext>
            </a:extLst>
          </p:cNvPr>
          <p:cNvCxnSpPr>
            <a:cxnSpLocks/>
          </p:cNvCxnSpPr>
          <p:nvPr userDrawn="1"/>
        </p:nvCxnSpPr>
        <p:spPr>
          <a:xfrm>
            <a:off x="8211038" y="1932631"/>
            <a:ext cx="0" cy="1926926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4ABDC35C-7A0C-B105-0AD6-CF8666D277E1}"/>
              </a:ext>
            </a:extLst>
          </p:cNvPr>
          <p:cNvCxnSpPr>
            <a:cxnSpLocks/>
          </p:cNvCxnSpPr>
          <p:nvPr userDrawn="1"/>
        </p:nvCxnSpPr>
        <p:spPr>
          <a:xfrm flipH="1">
            <a:off x="3764229" y="1644986"/>
            <a:ext cx="1" cy="777164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D3B77F7-C662-5128-CF48-48C52C0E8ED9}"/>
              </a:ext>
            </a:extLst>
          </p:cNvPr>
          <p:cNvCxnSpPr>
            <a:cxnSpLocks/>
            <a:stCxn id="8" idx="1"/>
          </p:cNvCxnSpPr>
          <p:nvPr userDrawn="1"/>
        </p:nvCxnSpPr>
        <p:spPr>
          <a:xfrm flipH="1">
            <a:off x="1526157" y="2026094"/>
            <a:ext cx="4114" cy="1398041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tsikko 1">
            <a:extLst>
              <a:ext uri="{FF2B5EF4-FFF2-40B4-BE49-F238E27FC236}">
                <a16:creationId xmlns:a16="http://schemas.microsoft.com/office/drawing/2014/main" id="{A3B90EB5-F38A-DAF1-E834-D34D1156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449" y="113528"/>
            <a:ext cx="9432587" cy="85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>
                <a:latin typeface="+mn-lt"/>
              </a:rPr>
              <a:t>Tarkempi kvartaalikohtainen aikataulu</a:t>
            </a:r>
          </a:p>
        </p:txBody>
      </p:sp>
      <p:sp>
        <p:nvSpPr>
          <p:cNvPr id="8" name="Suorakulmio: Yläkulmat pyöristetty 7">
            <a:extLst>
              <a:ext uri="{FF2B5EF4-FFF2-40B4-BE49-F238E27FC236}">
                <a16:creationId xmlns:a16="http://schemas.microsoft.com/office/drawing/2014/main" id="{57FBFA5D-843F-7B6B-92BE-6BE3C546DD5F}"/>
              </a:ext>
            </a:extLst>
          </p:cNvPr>
          <p:cNvSpPr/>
          <p:nvPr userDrawn="1"/>
        </p:nvSpPr>
        <p:spPr>
          <a:xfrm>
            <a:off x="488223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6BB3A6C-E5BE-9C2F-2832-936128FDD628}"/>
              </a:ext>
            </a:extLst>
          </p:cNvPr>
          <p:cNvSpPr/>
          <p:nvPr userDrawn="1"/>
        </p:nvSpPr>
        <p:spPr>
          <a:xfrm>
            <a:off x="488222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AE9C0926-30C2-D61E-A13B-6F8DEB451392}"/>
              </a:ext>
            </a:extLst>
          </p:cNvPr>
          <p:cNvSpPr/>
          <p:nvPr userDrawn="1"/>
        </p:nvSpPr>
        <p:spPr>
          <a:xfrm>
            <a:off x="488222" y="2812823"/>
            <a:ext cx="2084095" cy="1222624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Ym.</a:t>
            </a:r>
          </a:p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Ym.</a:t>
            </a:r>
          </a:p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Ym.</a:t>
            </a:r>
          </a:p>
        </p:txBody>
      </p:sp>
      <p:sp>
        <p:nvSpPr>
          <p:cNvPr id="11" name="Suorakulmio: Yläkulmat pyöristetty 10">
            <a:extLst>
              <a:ext uri="{FF2B5EF4-FFF2-40B4-BE49-F238E27FC236}">
                <a16:creationId xmlns:a16="http://schemas.microsoft.com/office/drawing/2014/main" id="{9CE35CAA-BB53-05DF-605D-0E81E0F94C1A}"/>
              </a:ext>
            </a:extLst>
          </p:cNvPr>
          <p:cNvSpPr/>
          <p:nvPr userDrawn="1"/>
        </p:nvSpPr>
        <p:spPr>
          <a:xfrm>
            <a:off x="2724239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A08DF8F-18D5-3C20-17F6-37BA9D25A0C3}"/>
              </a:ext>
            </a:extLst>
          </p:cNvPr>
          <p:cNvSpPr/>
          <p:nvPr userDrawn="1"/>
        </p:nvSpPr>
        <p:spPr>
          <a:xfrm>
            <a:off x="2722182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3" name="Suorakulmio: Yläkulmat pyöristetty 12">
            <a:extLst>
              <a:ext uri="{FF2B5EF4-FFF2-40B4-BE49-F238E27FC236}">
                <a16:creationId xmlns:a16="http://schemas.microsoft.com/office/drawing/2014/main" id="{03614899-442C-E4CD-7EF4-505F13098369}"/>
              </a:ext>
            </a:extLst>
          </p:cNvPr>
          <p:cNvSpPr/>
          <p:nvPr userDrawn="1"/>
        </p:nvSpPr>
        <p:spPr>
          <a:xfrm>
            <a:off x="7168993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3A447B23-3927-8F37-FBB1-425F81A9761B}"/>
              </a:ext>
            </a:extLst>
          </p:cNvPr>
          <p:cNvSpPr/>
          <p:nvPr userDrawn="1"/>
        </p:nvSpPr>
        <p:spPr>
          <a:xfrm>
            <a:off x="7168992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81A5BCE5-BC81-3589-D01B-A44DF40EB298}"/>
              </a:ext>
            </a:extLst>
          </p:cNvPr>
          <p:cNvSpPr/>
          <p:nvPr userDrawn="1"/>
        </p:nvSpPr>
        <p:spPr>
          <a:xfrm>
            <a:off x="7168991" y="2822388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D6C0713-F845-5130-B657-A40A07234545}"/>
              </a:ext>
            </a:extLst>
          </p:cNvPr>
          <p:cNvSpPr/>
          <p:nvPr userDrawn="1"/>
        </p:nvSpPr>
        <p:spPr>
          <a:xfrm>
            <a:off x="7168991" y="3571411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7" name="Suorakulmio: Yläkulmat pyöristetty 16">
            <a:extLst>
              <a:ext uri="{FF2B5EF4-FFF2-40B4-BE49-F238E27FC236}">
                <a16:creationId xmlns:a16="http://schemas.microsoft.com/office/drawing/2014/main" id="{D9D8E152-3E04-4D6F-FB42-8A10E8D5EC29}"/>
              </a:ext>
            </a:extLst>
          </p:cNvPr>
          <p:cNvSpPr/>
          <p:nvPr userDrawn="1"/>
        </p:nvSpPr>
        <p:spPr>
          <a:xfrm>
            <a:off x="9396534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A5FEB2DB-3FBB-2805-0E26-8EEF061B3BD4}"/>
              </a:ext>
            </a:extLst>
          </p:cNvPr>
          <p:cNvSpPr/>
          <p:nvPr userDrawn="1"/>
        </p:nvSpPr>
        <p:spPr>
          <a:xfrm>
            <a:off x="9396533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F223026E-EFFC-4703-9958-BA9B2D15565B}"/>
              </a:ext>
            </a:extLst>
          </p:cNvPr>
          <p:cNvSpPr/>
          <p:nvPr userDrawn="1"/>
        </p:nvSpPr>
        <p:spPr>
          <a:xfrm>
            <a:off x="9396532" y="2833016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27751D8A-AED5-5271-6EF6-9CF785373792}"/>
              </a:ext>
            </a:extLst>
          </p:cNvPr>
          <p:cNvCxnSpPr>
            <a:cxnSpLocks/>
          </p:cNvCxnSpPr>
          <p:nvPr userDrawn="1"/>
        </p:nvCxnSpPr>
        <p:spPr>
          <a:xfrm flipH="1">
            <a:off x="5998818" y="1887075"/>
            <a:ext cx="10633" cy="663085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orakulmio: Yläkulmat pyöristetty 20">
            <a:extLst>
              <a:ext uri="{FF2B5EF4-FFF2-40B4-BE49-F238E27FC236}">
                <a16:creationId xmlns:a16="http://schemas.microsoft.com/office/drawing/2014/main" id="{F25F4046-C874-0C67-2EAC-122C38FFC0EB}"/>
              </a:ext>
            </a:extLst>
          </p:cNvPr>
          <p:cNvSpPr/>
          <p:nvPr userDrawn="1"/>
        </p:nvSpPr>
        <p:spPr>
          <a:xfrm>
            <a:off x="4956771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96D86167-8817-861F-1322-8C62539B9273}"/>
              </a:ext>
            </a:extLst>
          </p:cNvPr>
          <p:cNvSpPr/>
          <p:nvPr userDrawn="1"/>
        </p:nvSpPr>
        <p:spPr>
          <a:xfrm>
            <a:off x="4967403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23" name="Vapaamuotoinen: Muoto 22">
            <a:extLst>
              <a:ext uri="{FF2B5EF4-FFF2-40B4-BE49-F238E27FC236}">
                <a16:creationId xmlns:a16="http://schemas.microsoft.com/office/drawing/2014/main" id="{0E471CAA-345D-A262-5BB3-172DAF46C36F}"/>
              </a:ext>
            </a:extLst>
          </p:cNvPr>
          <p:cNvSpPr/>
          <p:nvPr userDrawn="1"/>
        </p:nvSpPr>
        <p:spPr>
          <a:xfrm>
            <a:off x="475637" y="288501"/>
            <a:ext cx="681827" cy="681827"/>
          </a:xfrm>
          <a:custGeom>
            <a:avLst/>
            <a:gdLst>
              <a:gd name="connsiteX0" fmla="*/ 0 w 1711594"/>
              <a:gd name="connsiteY0" fmla="*/ 1711594 h 1711594"/>
              <a:gd name="connsiteX1" fmla="*/ 1711594 w 1711594"/>
              <a:gd name="connsiteY1" fmla="*/ 0 h 1711594"/>
              <a:gd name="connsiteX2" fmla="*/ 1711594 w 1711594"/>
              <a:gd name="connsiteY2" fmla="*/ 1711594 h 1711594"/>
              <a:gd name="connsiteX3" fmla="*/ 0 w 1711594"/>
              <a:gd name="connsiteY3" fmla="*/ 1711594 h 171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594" h="1711594">
                <a:moveTo>
                  <a:pt x="1711594" y="1711594"/>
                </a:moveTo>
                <a:cubicBezTo>
                  <a:pt x="766307" y="1711594"/>
                  <a:pt x="0" y="945287"/>
                  <a:pt x="0" y="0"/>
                </a:cubicBezTo>
                <a:lnTo>
                  <a:pt x="1711594" y="0"/>
                </a:lnTo>
                <a:lnTo>
                  <a:pt x="1711594" y="17115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180000" rIns="144000" bIns="288000" numCol="1" spcCol="1270" anchor="ctr" anchorCtr="0">
            <a:noAutofit/>
          </a:bodyPr>
          <a:lstStyle/>
          <a:p>
            <a:pPr marL="0" marR="0" lvl="0" indent="0" algn="ctr" defTabSz="1822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4132155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F53434F1-F8DA-2A83-E565-FEF89B9EEA0B}"/>
              </a:ext>
            </a:extLst>
          </p:cNvPr>
          <p:cNvCxnSpPr/>
          <p:nvPr userDrawn="1"/>
        </p:nvCxnSpPr>
        <p:spPr>
          <a:xfrm>
            <a:off x="9393925" y="2025214"/>
            <a:ext cx="0" cy="1194481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46209C53-3EDF-3146-E2F5-06E810F7B4F4}"/>
              </a:ext>
            </a:extLst>
          </p:cNvPr>
          <p:cNvCxnSpPr>
            <a:cxnSpLocks/>
          </p:cNvCxnSpPr>
          <p:nvPr userDrawn="1"/>
        </p:nvCxnSpPr>
        <p:spPr>
          <a:xfrm>
            <a:off x="7079540" y="1921998"/>
            <a:ext cx="0" cy="1992064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9ABAE504-6132-94FA-37C2-015370DA7361}"/>
              </a:ext>
            </a:extLst>
          </p:cNvPr>
          <p:cNvCxnSpPr>
            <a:cxnSpLocks/>
          </p:cNvCxnSpPr>
          <p:nvPr userDrawn="1"/>
        </p:nvCxnSpPr>
        <p:spPr>
          <a:xfrm>
            <a:off x="4772829" y="1602460"/>
            <a:ext cx="2055" cy="888363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9BD825E-F890-E619-BC33-B5F51636ACA5}"/>
              </a:ext>
            </a:extLst>
          </p:cNvPr>
          <p:cNvCxnSpPr>
            <a:cxnSpLocks/>
          </p:cNvCxnSpPr>
          <p:nvPr userDrawn="1"/>
        </p:nvCxnSpPr>
        <p:spPr>
          <a:xfrm flipH="1">
            <a:off x="2458441" y="1840794"/>
            <a:ext cx="2055" cy="1300059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: Yläkulmat pyöristetty 6">
            <a:extLst>
              <a:ext uri="{FF2B5EF4-FFF2-40B4-BE49-F238E27FC236}">
                <a16:creationId xmlns:a16="http://schemas.microsoft.com/office/drawing/2014/main" id="{6B141180-577F-FCE0-7A44-25538C312B3B}"/>
              </a:ext>
            </a:extLst>
          </p:cNvPr>
          <p:cNvSpPr/>
          <p:nvPr userDrawn="1"/>
        </p:nvSpPr>
        <p:spPr>
          <a:xfrm>
            <a:off x="1418451" y="1408806"/>
            <a:ext cx="2084095" cy="617288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71283456-DB77-FA70-5F79-7822221F0D18}"/>
              </a:ext>
            </a:extLst>
          </p:cNvPr>
          <p:cNvSpPr/>
          <p:nvPr userDrawn="1"/>
        </p:nvSpPr>
        <p:spPr>
          <a:xfrm>
            <a:off x="1416395" y="2134940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8B9EC5B-9B13-8B5E-D49A-CA9B887C66CF}"/>
              </a:ext>
            </a:extLst>
          </p:cNvPr>
          <p:cNvSpPr/>
          <p:nvPr userDrawn="1"/>
        </p:nvSpPr>
        <p:spPr>
          <a:xfrm>
            <a:off x="1416394" y="2852707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0" name="Suorakulmio: Yläkulmat pyöristetty 9">
            <a:extLst>
              <a:ext uri="{FF2B5EF4-FFF2-40B4-BE49-F238E27FC236}">
                <a16:creationId xmlns:a16="http://schemas.microsoft.com/office/drawing/2014/main" id="{1006C9B1-30D7-820E-2205-DE73BB568D1F}"/>
              </a:ext>
            </a:extLst>
          </p:cNvPr>
          <p:cNvSpPr/>
          <p:nvPr userDrawn="1"/>
        </p:nvSpPr>
        <p:spPr>
          <a:xfrm>
            <a:off x="3732838" y="1408806"/>
            <a:ext cx="2084095" cy="617288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1585C82-6611-F9A1-C246-8F3217451A80}"/>
              </a:ext>
            </a:extLst>
          </p:cNvPr>
          <p:cNvSpPr/>
          <p:nvPr userDrawn="1"/>
        </p:nvSpPr>
        <p:spPr>
          <a:xfrm>
            <a:off x="3732837" y="2123371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2" name="Suorakulmio: Yläkulmat pyöristetty 11">
            <a:extLst>
              <a:ext uri="{FF2B5EF4-FFF2-40B4-BE49-F238E27FC236}">
                <a16:creationId xmlns:a16="http://schemas.microsoft.com/office/drawing/2014/main" id="{418A5BFC-3A87-3333-4274-BB21BA3A6D8C}"/>
              </a:ext>
            </a:extLst>
          </p:cNvPr>
          <p:cNvSpPr/>
          <p:nvPr userDrawn="1"/>
        </p:nvSpPr>
        <p:spPr>
          <a:xfrm>
            <a:off x="6037495" y="1408806"/>
            <a:ext cx="2084095" cy="617288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C0074236-8427-7E63-FF8E-2C5490B94FF3}"/>
              </a:ext>
            </a:extLst>
          </p:cNvPr>
          <p:cNvSpPr/>
          <p:nvPr userDrawn="1"/>
        </p:nvSpPr>
        <p:spPr>
          <a:xfrm>
            <a:off x="6037494" y="2123371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CB22D17E-8DFA-E360-143A-A409B1CE701B}"/>
              </a:ext>
            </a:extLst>
          </p:cNvPr>
          <p:cNvSpPr/>
          <p:nvPr userDrawn="1"/>
        </p:nvSpPr>
        <p:spPr>
          <a:xfrm>
            <a:off x="6037493" y="2858297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C35F8C75-2ACE-30A8-7E97-62BD35AAF77E}"/>
              </a:ext>
            </a:extLst>
          </p:cNvPr>
          <p:cNvSpPr/>
          <p:nvPr userDrawn="1"/>
        </p:nvSpPr>
        <p:spPr>
          <a:xfrm>
            <a:off x="6037492" y="3586588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6" name="Suorakulmio: Yläkulmat pyöristetty 15">
            <a:extLst>
              <a:ext uri="{FF2B5EF4-FFF2-40B4-BE49-F238E27FC236}">
                <a16:creationId xmlns:a16="http://schemas.microsoft.com/office/drawing/2014/main" id="{BABFE173-7246-96EA-9021-E44CAEDD2354}"/>
              </a:ext>
            </a:extLst>
          </p:cNvPr>
          <p:cNvSpPr/>
          <p:nvPr userDrawn="1"/>
        </p:nvSpPr>
        <p:spPr>
          <a:xfrm>
            <a:off x="8351880" y="1408806"/>
            <a:ext cx="2084095" cy="617288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6E36AF64-7309-4678-F5CC-AA19EF349852}"/>
              </a:ext>
            </a:extLst>
          </p:cNvPr>
          <p:cNvSpPr/>
          <p:nvPr userDrawn="1"/>
        </p:nvSpPr>
        <p:spPr>
          <a:xfrm>
            <a:off x="8351879" y="2123371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8BCB5F6-E259-E005-9BCD-B02A227726FC}"/>
              </a:ext>
            </a:extLst>
          </p:cNvPr>
          <p:cNvSpPr/>
          <p:nvPr userDrawn="1"/>
        </p:nvSpPr>
        <p:spPr>
          <a:xfrm>
            <a:off x="8351878" y="2858297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 dirty="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EC70E6A1-9AB4-E3D6-56DF-CDB422B12333}"/>
              </a:ext>
            </a:extLst>
          </p:cNvPr>
          <p:cNvSpPr txBox="1">
            <a:spLocks/>
          </p:cNvSpPr>
          <p:nvPr userDrawn="1"/>
        </p:nvSpPr>
        <p:spPr>
          <a:xfrm>
            <a:off x="1418449" y="113528"/>
            <a:ext cx="9432587" cy="85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Tarkempi kvartaalikohtainen aikataulu</a:t>
            </a:r>
          </a:p>
        </p:txBody>
      </p:sp>
      <p:sp>
        <p:nvSpPr>
          <p:cNvPr id="20" name="Vapaamuotoinen: Muoto 19">
            <a:extLst>
              <a:ext uri="{FF2B5EF4-FFF2-40B4-BE49-F238E27FC236}">
                <a16:creationId xmlns:a16="http://schemas.microsoft.com/office/drawing/2014/main" id="{A820FDB7-4B5A-1BA6-1324-0E347D657052}"/>
              </a:ext>
            </a:extLst>
          </p:cNvPr>
          <p:cNvSpPr/>
          <p:nvPr userDrawn="1"/>
        </p:nvSpPr>
        <p:spPr>
          <a:xfrm>
            <a:off x="475636" y="288501"/>
            <a:ext cx="681827" cy="681827"/>
          </a:xfrm>
          <a:custGeom>
            <a:avLst/>
            <a:gdLst>
              <a:gd name="connsiteX0" fmla="*/ 0 w 1711594"/>
              <a:gd name="connsiteY0" fmla="*/ 1711594 h 1711594"/>
              <a:gd name="connsiteX1" fmla="*/ 1711594 w 1711594"/>
              <a:gd name="connsiteY1" fmla="*/ 0 h 1711594"/>
              <a:gd name="connsiteX2" fmla="*/ 1711594 w 1711594"/>
              <a:gd name="connsiteY2" fmla="*/ 1711594 h 1711594"/>
              <a:gd name="connsiteX3" fmla="*/ 0 w 1711594"/>
              <a:gd name="connsiteY3" fmla="*/ 1711594 h 171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594" h="1711594">
                <a:moveTo>
                  <a:pt x="0" y="1711594"/>
                </a:moveTo>
                <a:cubicBezTo>
                  <a:pt x="0" y="766307"/>
                  <a:pt x="766307" y="0"/>
                  <a:pt x="1711594" y="0"/>
                </a:cubicBezTo>
                <a:lnTo>
                  <a:pt x="1711594" y="1711594"/>
                </a:lnTo>
                <a:lnTo>
                  <a:pt x="0" y="17115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000" tIns="216000" rIns="108000" bIns="108000" numCol="1" spcCol="1270" anchor="ctr" anchorCtr="0">
            <a:noAutofit/>
          </a:bodyPr>
          <a:lstStyle/>
          <a:p>
            <a:pPr marL="0" marR="0" lvl="0" indent="0" algn="ctr" defTabSz="1822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Q4</a:t>
            </a:r>
          </a:p>
        </p:txBody>
      </p:sp>
    </p:spTree>
    <p:extLst>
      <p:ext uri="{BB962C8B-B14F-4D97-AF65-F5344CB8AC3E}">
        <p14:creationId xmlns:p14="http://schemas.microsoft.com/office/powerpoint/2010/main" val="860976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63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3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Pääotsikko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Alaotsikko</a:t>
            </a:r>
            <a:r>
              <a:rPr lang="en-GB" dirty="0"/>
              <a:t> 24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12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401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17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892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09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375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BA0A03-4CE8-7E16-C7F3-4E765878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C18CD8-0354-CBDF-F97A-196284EED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6D86F4-230E-7EDA-7CDC-940C82AC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61D32C-3ED9-52F4-8D56-74FB90FD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33D2EC-7E73-8844-07DF-F6F73D49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9B3E-3576-4B7B-8AF1-F14A28EEE5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04626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52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32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17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0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Pääotsikko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Alaotsikko</a:t>
            </a:r>
            <a:r>
              <a:rPr lang="en-GB" dirty="0"/>
              <a:t> 24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61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08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107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1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35460317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BA0A03-4CE8-7E16-C7F3-4E765878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C18CD8-0354-CBDF-F97A-196284EED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6D86F4-230E-7EDA-7CDC-940C82AC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61D32C-3ED9-52F4-8D56-74FB90FD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33D2EC-7E73-8844-07DF-F6F73D49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9B3E-3576-4B7B-8AF1-F14A28EEE5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435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Pääotsikko</a:t>
            </a:r>
            <a:r>
              <a:rPr lang="en-GB" dirty="0"/>
              <a:t> 60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Alaotsikko</a:t>
            </a:r>
            <a:r>
              <a:rPr lang="en-GB" dirty="0"/>
              <a:t> 24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Otsikko</a:t>
            </a:r>
            <a:r>
              <a:rPr lang="en-GB" dirty="0"/>
              <a:t> 44 </a:t>
            </a:r>
            <a:r>
              <a:rPr lang="en-GB" dirty="0" err="1"/>
              <a:t>pt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03D8-16EE-4B98-A4DE-3EE0B8356128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9A77DA-B6CE-D707-A699-1DE695B7936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67148" y="2044747"/>
            <a:ext cx="5040000" cy="395229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DA59F2-5F83-26F3-EFDF-864E9FB9DA2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9965" y="2044748"/>
            <a:ext cx="5040000" cy="395229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Otsikko</a:t>
            </a:r>
            <a:r>
              <a:rPr lang="en-GB" dirty="0"/>
              <a:t> 44 </a:t>
            </a:r>
            <a:r>
              <a:rPr lang="en-GB" dirty="0" err="1"/>
              <a:t>pt</a:t>
            </a:r>
            <a:endParaRPr lang="fi-FI" dirty="0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DF8E2AA-CEAE-213B-20F0-E8D552C6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995" y="6213846"/>
            <a:ext cx="963149" cy="365125"/>
          </a:xfrm>
        </p:spPr>
        <p:txBody>
          <a:bodyPr/>
          <a:lstStyle/>
          <a:p>
            <a:fld id="{0A6203D8-16EE-4B98-A4DE-3EE0B8356128}" type="datetime1">
              <a:rPr lang="fi-FI" smtClean="0"/>
              <a:t>6.5.2026</a:t>
            </a:fld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6472CA-672A-D5D3-7C4A-E55BF4D5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7750" y="6213846"/>
            <a:ext cx="409398" cy="365125"/>
          </a:xfrm>
        </p:spPr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12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C123C7A-AF5F-475F-83AC-B19C87C022C6}" type="datetime1">
              <a:rPr lang="fi-FI" smtClean="0"/>
              <a:t>6.5.2026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065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4E82237-4BA9-41D5-A8A4-B92576845676}" type="datetime1">
              <a:rPr lang="fi-FI" smtClean="0"/>
              <a:t>6.5.2026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0B16C-8D30-90BB-8E5A-67F228BB888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3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811" r:id="rId2"/>
    <p:sldLayoutId id="2147483736" r:id="rId3"/>
    <p:sldLayoutId id="2147483738" r:id="rId4"/>
    <p:sldLayoutId id="2147483740" r:id="rId5"/>
    <p:sldLayoutId id="214748374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E95CF1EC-5658-4C7D-9651-CE63464E8232}" type="datetime1">
              <a:rPr lang="fi-FI" smtClean="0"/>
              <a:t>6.5.2026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9BE3A1-0055-0391-697A-6B125513AB0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4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2" r:id="rId2"/>
    <p:sldLayoutId id="2147483804" r:id="rId3"/>
    <p:sldLayoutId id="2147483806" r:id="rId4"/>
    <p:sldLayoutId id="2147483808" r:id="rId5"/>
    <p:sldLayoutId id="2147483810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A31C38AC-9738-4047-AC3C-523F4AF7F828}" type="datetime1">
              <a:rPr lang="fi-FI" smtClean="0"/>
              <a:t>6.5.2026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93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66DAE60-2345-4C01-BF5C-DF665B8B35B5}" type="datetime1">
              <a:rPr lang="fi-FI" smtClean="0"/>
              <a:t>6.5.2026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67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507F721-8CBA-4899-B8EA-93B4E9046C0B}" type="datetime1">
              <a:rPr lang="fi-FI" smtClean="0"/>
              <a:t>6.5.2026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435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10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91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C123C7A-AF5F-475F-83AC-B19C87C022C6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A9F9DF-F6CC-837C-26C3-6E517985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70382"/>
            <a:ext cx="7543800" cy="2387600"/>
          </a:xfrm>
        </p:spPr>
        <p:txBody>
          <a:bodyPr>
            <a:normAutofit fontScale="90000"/>
          </a:bodyPr>
          <a:lstStyle/>
          <a:p>
            <a:r>
              <a:rPr lang="fi-FI" dirty="0"/>
              <a:t>Osallisuus- ja yhdenvertaisuusohjelman päivittäminen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8E2BBDE-4A4F-6FE5-0DAE-EEA51BC799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/>
              <a:t>Ohjelmaluonnoksen esittelydiat</a:t>
            </a:r>
          </a:p>
          <a:p>
            <a:r>
              <a:rPr lang="fi-FI" dirty="0"/>
              <a:t>Hyvinvointialueen nuorisovaltuuston kokous 12.5.2026</a:t>
            </a:r>
          </a:p>
          <a:p>
            <a:r>
              <a:rPr lang="fi-FI" dirty="0"/>
              <a:t>Hilda Hakkarainen, erityisasiantuntija</a:t>
            </a:r>
          </a:p>
        </p:txBody>
      </p:sp>
    </p:spTree>
    <p:extLst>
      <p:ext uri="{BB962C8B-B14F-4D97-AF65-F5344CB8AC3E}">
        <p14:creationId xmlns:p14="http://schemas.microsoft.com/office/powerpoint/2010/main" val="250431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10C0BAF-4D39-99CF-FAB4-6E90F1284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66AAB70-8FEE-1B9F-7AAE-FD8946565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1"/>
            <a:ext cx="5432400" cy="1015498"/>
          </a:xfrm>
        </p:spPr>
        <p:txBody>
          <a:bodyPr anchor="ctr">
            <a:normAutofit/>
          </a:bodyPr>
          <a:lstStyle/>
          <a:p>
            <a:r>
              <a:rPr lang="fi-FI" b="1" dirty="0">
                <a:solidFill>
                  <a:srgbClr val="311F83"/>
                </a:solidFill>
                <a:latin typeface="Calibri" panose="020F0502020204030204"/>
                <a:cs typeface="Calibri"/>
              </a:rPr>
              <a:t>Ohjelman taustaa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FF41C3-254E-D114-F77F-AC81BD751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4" y="1723303"/>
            <a:ext cx="6159180" cy="48571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 err="1">
                <a:latin typeface="Calibri Light"/>
                <a:ea typeface="Calibri Light"/>
                <a:cs typeface="Calibri Light"/>
              </a:rPr>
              <a:t>VAKEn</a:t>
            </a:r>
            <a:r>
              <a:rPr lang="fi-FI" sz="2000" dirty="0">
                <a:latin typeface="Calibri Light"/>
                <a:ea typeface="Calibri Light"/>
                <a:cs typeface="Calibri Light"/>
              </a:rPr>
              <a:t> ensimmäinen osallisuusohjelma laadittiin vuosille 2023–2025. </a:t>
            </a:r>
            <a:r>
              <a:rPr lang="fi-FI" sz="2000" b="1" dirty="0">
                <a:latin typeface="Calibri Light"/>
                <a:ea typeface="Calibri Light"/>
                <a:cs typeface="Calibri Light"/>
              </a:rPr>
              <a:t>Nyt ohjelma päivitetään.</a:t>
            </a:r>
          </a:p>
          <a:p>
            <a:r>
              <a:rPr lang="fi-FI" sz="2000" dirty="0">
                <a:latin typeface="Calibri Light"/>
                <a:ea typeface="Calibri Light"/>
                <a:cs typeface="Calibri Light"/>
              </a:rPr>
              <a:t>Uuteen ohjelmaan tuodaan entistä vahvemmin mukaan yhdenvertaisuuden edistäminen, ja jatkossa ohjelman nimi on </a:t>
            </a:r>
            <a:r>
              <a:rPr lang="fi-FI" sz="2000" b="1" dirty="0">
                <a:latin typeface="Calibri Light"/>
                <a:ea typeface="Calibri Light"/>
                <a:cs typeface="Calibri Light"/>
              </a:rPr>
              <a:t>Osallisuus- ja yhdenvertaisuusohjelma</a:t>
            </a:r>
            <a:r>
              <a:rPr lang="fi-FI" sz="2000" dirty="0">
                <a:latin typeface="Calibri Light"/>
                <a:ea typeface="Calibri Light"/>
                <a:cs typeface="Calibri Light"/>
              </a:rPr>
              <a:t>.</a:t>
            </a:r>
          </a:p>
          <a:p>
            <a:r>
              <a:rPr lang="fi-FI" sz="2000" dirty="0">
                <a:latin typeface="Calibri Light"/>
                <a:ea typeface="Calibri Light"/>
                <a:cs typeface="Calibri Light"/>
              </a:rPr>
              <a:t>Ensimmäisessä osallisuusohjelmassa asukkaiden ja asiakkaiden lisäksi myös henkilöstön ja sidosryhmien osallisuuteen liittyviä tavoitteita. </a:t>
            </a:r>
            <a:r>
              <a:rPr lang="fi-FI" sz="2000" b="1" dirty="0">
                <a:latin typeface="Calibri Light"/>
                <a:ea typeface="Calibri Light"/>
                <a:cs typeface="Calibri Light"/>
              </a:rPr>
              <a:t>Jatkossa ohjelma keskittyy asiakas- ja asukasnäkökulmaan.</a:t>
            </a:r>
          </a:p>
          <a:p>
            <a:pPr lvl="1"/>
            <a:r>
              <a:rPr lang="fi-FI" sz="1600" dirty="0">
                <a:latin typeface="Calibri Light"/>
                <a:ea typeface="Calibri Light"/>
                <a:cs typeface="Calibri Light"/>
              </a:rPr>
              <a:t>Henkilöstön osalta ohjaava dokumentti on henkilöstön tasa-arvo- ja yhdenvertaisuussuunnitelma ja järjestöjen osalta järjestöyhteistyön toimintasuunnitelma</a:t>
            </a:r>
          </a:p>
        </p:txBody>
      </p:sp>
      <p:pic>
        <p:nvPicPr>
          <p:cNvPr id="11" name="Kuvan paikkamerkki 10" descr="Kuva, joka sisältää kohteen rakennus, kuvakaappaus&#10;&#10;Tekoälyllä luotu sisältö voi olla virheellistä.">
            <a:extLst>
              <a:ext uri="{FF2B5EF4-FFF2-40B4-BE49-F238E27FC236}">
                <a16:creationId xmlns:a16="http://schemas.microsoft.com/office/drawing/2014/main" id="{AD046806-8D0C-BD8F-A40C-8227ED8891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60654" r="9279"/>
          <a:stretch>
            <a:fillRect/>
          </a:stretch>
        </p:blipFill>
        <p:spPr>
          <a:xfrm>
            <a:off x="7118430" y="0"/>
            <a:ext cx="5073570" cy="6858000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0C8F6A-D94D-342B-D864-A51D0248A0F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228388" y="6213475"/>
            <a:ext cx="963612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203D8-16EE-4B98-A4DE-3EE0B8356128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6.5.2026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F95999-FC45-D91B-D8D7-9070179183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2425" y="6213475"/>
            <a:ext cx="40957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9B090-397C-D745-B26D-388A8603260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28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0B1B5-12EA-96C1-373D-094C9BE2B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89C44F4-6084-1EEA-18AD-C17ED8A9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D7C27EE1-21CF-4346-5EA2-49B44586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836" y="535510"/>
            <a:ext cx="10260000" cy="846241"/>
          </a:xfrm>
        </p:spPr>
        <p:txBody>
          <a:bodyPr anchor="ctr">
            <a:normAutofit/>
          </a:bodyPr>
          <a:lstStyle/>
          <a:p>
            <a:r>
              <a:rPr lang="fi-FI" sz="3200" b="1" dirty="0">
                <a:solidFill>
                  <a:srgbClr val="311F83"/>
                </a:solidFill>
                <a:latin typeface="Calibri" panose="020F0502020204030204"/>
                <a:cs typeface="Calibri"/>
              </a:rPr>
              <a:t>Ohjelman työstämisessä olennaista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E5C9ACA-30C8-9361-B4C7-95E56D90E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647" y="1724628"/>
            <a:ext cx="8050305" cy="45978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fi-FI" sz="2000" b="1" dirty="0">
              <a:latin typeface="Calibri Light"/>
              <a:ea typeface="Calibri Light"/>
              <a:cs typeface="Calibri Light"/>
            </a:endParaRPr>
          </a:p>
          <a:p>
            <a:pPr lvl="1"/>
            <a:endParaRPr lang="fi-FI" sz="2000" dirty="0">
              <a:ea typeface="Calibri Light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F9B46F6-A3FB-004A-855B-7248CE7A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03D8-16EE-4B98-A4DE-3EE0B8356128}" type="datetime1">
              <a:rPr lang="fi-FI" smtClean="0"/>
              <a:t>6.5.2026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98901BB-A300-CB07-4AE5-485BB22F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3</a:t>
            </a:fld>
            <a:endParaRPr lang="fi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8098F-3FDB-4A85-8AE3-9429868132FA}"/>
              </a:ext>
            </a:extLst>
          </p:cNvPr>
          <p:cNvSpPr txBox="1"/>
          <p:nvPr/>
        </p:nvSpPr>
        <p:spPr>
          <a:xfrm>
            <a:off x="835740" y="1388807"/>
            <a:ext cx="9971407" cy="25981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indent="-3429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/>
            </a:pP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Strategian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mukaisuus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-3429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/>
            </a:pP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Olemassa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olevien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materiaalien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hyödyntäminen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esim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aiempi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osallisuusohjelma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2023–2025)</a:t>
            </a:r>
          </a:p>
          <a:p>
            <a:pPr lvl="1" indent="-3429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/>
            </a:pP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Asiakaspalautteista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nousseiden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kehittämiskohteiden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huomioiminen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ja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kyselyiden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tulokset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-3429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/>
            </a:pP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Poliittisessa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käsittelyssä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tulleet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evästykset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defRPr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Ohjelma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linkitetään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muihin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linjauksiin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ja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ohjelmiin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esim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alueellinen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hyvinvointisuunnitelma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viestinnän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periaatteet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kaksikielisyysohjelma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algn="ctr"/>
            <a:endParaRPr lang="en-US" sz="1600" dirty="0"/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7C24F86A-26A7-6901-E859-D4EBAFBCC79D}"/>
              </a:ext>
            </a:extLst>
          </p:cNvPr>
          <p:cNvSpPr/>
          <p:nvPr/>
        </p:nvSpPr>
        <p:spPr>
          <a:xfrm>
            <a:off x="1324029" y="4410857"/>
            <a:ext cx="9543941" cy="114492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 b="1" dirty="0"/>
              <a:t>Tavoitteena on ollut tuottaa tiivis ohjelma, joka täsmentää strategisia osallisuuden ja yhdenvertaisuuden painotuksia ja vie strategiaa konkretian tasolle.</a:t>
            </a:r>
          </a:p>
        </p:txBody>
      </p:sp>
    </p:spTree>
    <p:extLst>
      <p:ext uri="{BB962C8B-B14F-4D97-AF65-F5344CB8AC3E}">
        <p14:creationId xmlns:p14="http://schemas.microsoft.com/office/powerpoint/2010/main" val="341526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8B4795-C91C-0336-EFDA-EB51546E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4" y="408188"/>
            <a:ext cx="10260000" cy="1325563"/>
          </a:xfrm>
        </p:spPr>
        <p:txBody>
          <a:bodyPr anchor="t">
            <a:noAutofit/>
          </a:bodyPr>
          <a:lstStyle/>
          <a:p>
            <a:r>
              <a:rPr lang="fi-FI" sz="3200" b="1" dirty="0">
                <a:solidFill>
                  <a:schemeClr val="accent5"/>
                </a:solidFill>
              </a:rPr>
              <a:t>Luottamus- ja vaikuttamistoimielinten osallistamis- ja päätöksenteon aikataulu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20E0AE73-CFA4-8E39-EDB6-D6C3BD16A9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672298"/>
              </p:ext>
            </p:extLst>
          </p:nvPr>
        </p:nvGraphicFramePr>
        <p:xfrm>
          <a:off x="549964" y="1519926"/>
          <a:ext cx="10793225" cy="4693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79920">
                  <a:extLst>
                    <a:ext uri="{9D8B030D-6E8A-4147-A177-3AD203B41FA5}">
                      <a16:colId xmlns:a16="http://schemas.microsoft.com/office/drawing/2014/main" val="2578331323"/>
                    </a:ext>
                  </a:extLst>
                </a:gridCol>
                <a:gridCol w="5932404">
                  <a:extLst>
                    <a:ext uri="{9D8B030D-6E8A-4147-A177-3AD203B41FA5}">
                      <a16:colId xmlns:a16="http://schemas.microsoft.com/office/drawing/2014/main" val="2024488207"/>
                    </a:ext>
                  </a:extLst>
                </a:gridCol>
                <a:gridCol w="3580901">
                  <a:extLst>
                    <a:ext uri="{9D8B030D-6E8A-4147-A177-3AD203B41FA5}">
                      <a16:colId xmlns:a16="http://schemas.microsoft.com/office/drawing/2014/main" val="2535233606"/>
                    </a:ext>
                  </a:extLst>
                </a:gridCol>
              </a:tblGrid>
              <a:tr h="321031">
                <a:tc>
                  <a:txBody>
                    <a:bodyPr/>
                    <a:lstStyle/>
                    <a:p>
                      <a:r>
                        <a:rPr lang="fi-FI" sz="1600"/>
                        <a:t>Päivä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Toimielin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510368"/>
                  </a:ext>
                </a:extLst>
              </a:tr>
              <a:tr h="321031"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28.1.2026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Valtuustovaliokunta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Evästys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670904"/>
                  </a:ext>
                </a:extLst>
              </a:tr>
              <a:tr h="321031"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10.2.2026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Lähidemokratia- ja osallisuuslautakunta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Evästys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2884"/>
                  </a:ext>
                </a:extLst>
              </a:tr>
              <a:tr h="321031"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11.3.2026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Aluehallituksen iltakoulu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Evästys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763817"/>
                  </a:ext>
                </a:extLst>
              </a:tr>
              <a:tr h="321031"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5.5.2026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Vammaisneuvosto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Keskustelu/kommentointi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155296"/>
                  </a:ext>
                </a:extLst>
              </a:tr>
              <a:tr h="321031"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7.5.2026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Vanhusneuvosto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Keskustelu/kommentointi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3594"/>
                  </a:ext>
                </a:extLst>
              </a:tr>
              <a:tr h="321031">
                <a:tc>
                  <a:txBody>
                    <a:bodyPr/>
                    <a:lstStyle/>
                    <a:p>
                      <a:r>
                        <a:rPr lang="fi-FI" sz="1600"/>
                        <a:t>12.5.2026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Nuorisovaltuusto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Keskustelu/kommentointi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734275"/>
                  </a:ext>
                </a:extLst>
              </a:tr>
              <a:tr h="321031">
                <a:tc>
                  <a:txBody>
                    <a:bodyPr/>
                    <a:lstStyle/>
                    <a:p>
                      <a:r>
                        <a:rPr lang="fi-FI" sz="1600"/>
                        <a:t>19.5.2026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Monikulttuurisuusasiain neuvottelukunta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/>
                        <a:t>Keskustelu/kommentointi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401057"/>
                  </a:ext>
                </a:extLst>
              </a:tr>
              <a:tr h="3210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600"/>
                        <a:t>26.5.2026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Lähidemokratia- ja osallisuuslautakunta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Keskustelu/kommentointi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149192"/>
                  </a:ext>
                </a:extLst>
              </a:tr>
              <a:tr h="3210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600" dirty="0"/>
                        <a:t>1.6.2026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Kansalliskielilautakunta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Keskustelu/kommentointi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948111"/>
                  </a:ext>
                </a:extLst>
              </a:tr>
              <a:tr h="321031">
                <a:tc>
                  <a:txBody>
                    <a:bodyPr/>
                    <a:lstStyle/>
                    <a:p>
                      <a:r>
                        <a:rPr lang="fi-FI" sz="1600"/>
                        <a:t>10.8.2026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Hyvinvointialueen johtoryhmä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Käsittely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589371"/>
                  </a:ext>
                </a:extLst>
              </a:tr>
              <a:tr h="321031">
                <a:tc>
                  <a:txBody>
                    <a:bodyPr/>
                    <a:lstStyle/>
                    <a:p>
                      <a:r>
                        <a:rPr lang="fi-FI" sz="1600" dirty="0"/>
                        <a:t>25.8.2026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Lähidemokratia- ja osallisuuslautakunta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Lähettäminen hyväksyttäväksi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406514"/>
                  </a:ext>
                </a:extLst>
              </a:tr>
              <a:tr h="321031">
                <a:tc>
                  <a:txBody>
                    <a:bodyPr/>
                    <a:lstStyle/>
                    <a:p>
                      <a:r>
                        <a:rPr lang="fi-FI" sz="1600"/>
                        <a:t>8.9.2026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Aluehallitus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Lähettäminen aluevaltuustolle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567255"/>
                  </a:ext>
                </a:extLst>
              </a:tr>
              <a:tr h="321031">
                <a:tc>
                  <a:txBody>
                    <a:bodyPr/>
                    <a:lstStyle/>
                    <a:p>
                      <a:r>
                        <a:rPr lang="fi-FI" sz="1600" dirty="0"/>
                        <a:t>14.9.2026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Aluevaltuusto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Hyväksyntä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22530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7E9655-FDED-5F04-A39E-7DB95E18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203D8-16EE-4B98-A4DE-3EE0B8356128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6.5.2026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06092F-A12B-7A6A-BCD9-5391F448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9B090-397C-D745-B26D-388A8603260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>
            <a:extLst>
              <a:ext uri="{FF2B5EF4-FFF2-40B4-BE49-F238E27FC236}">
                <a16:creationId xmlns:a16="http://schemas.microsoft.com/office/drawing/2014/main" id="{A2859B45-44A0-B8FA-2A02-E888552540B9}"/>
              </a:ext>
            </a:extLst>
          </p:cNvPr>
          <p:cNvSpPr txBox="1"/>
          <p:nvPr/>
        </p:nvSpPr>
        <p:spPr>
          <a:xfrm>
            <a:off x="702171" y="1267828"/>
            <a:ext cx="7176555" cy="4860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numCol="1" spcCol="252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Osallisuus- ja yhdenvertaisuusohjelman taustoitus</a:t>
            </a: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Keskeisten käsitteiden avaus</a:t>
            </a: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Osallisuutta ja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yhdenvertaisuutt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koskeva lainsäädäntö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2. Toimintaympäristön kuvaus </a:t>
            </a: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Alueen erityispiirteet</a:t>
            </a: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Hyvinvointialueen strategia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Linkittyminen hyvinvointialueen muihin ohjelmiin ja suunnitelmiin</a:t>
            </a: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Ohjelman taustalla vaikuttavat tietolähteet</a:t>
            </a: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Osallisuuden ja yhdenvertaisuuden edistämisen keinoja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3. Tavoitteet, toimenpiteet ja mittarit </a:t>
            </a: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Parannamme palvelujen saavutettavuutta ja tiedon jakamista</a:t>
            </a: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Panostamme asiakkaan kohtaamiseen</a:t>
            </a: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Otamme eri ryhmät mukaan hyvinvointialueen toiminnan suunnitteluun 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4. Ohjelman toimeenpano ja seuranta</a:t>
            </a:r>
          </a:p>
        </p:txBody>
      </p:sp>
      <p:sp>
        <p:nvSpPr>
          <p:cNvPr id="9" name="Otsikko 6">
            <a:extLst>
              <a:ext uri="{FF2B5EF4-FFF2-40B4-BE49-F238E27FC236}">
                <a16:creationId xmlns:a16="http://schemas.microsoft.com/office/drawing/2014/main" id="{5BE4AA83-075D-D0C9-694E-B0E35725CB43}"/>
              </a:ext>
            </a:extLst>
          </p:cNvPr>
          <p:cNvSpPr txBox="1">
            <a:spLocks/>
          </p:cNvSpPr>
          <p:nvPr/>
        </p:nvSpPr>
        <p:spPr>
          <a:xfrm>
            <a:off x="702171" y="334504"/>
            <a:ext cx="10107173" cy="933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11F83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Ohjelman sisältö</a:t>
            </a:r>
          </a:p>
        </p:txBody>
      </p:sp>
    </p:spTree>
    <p:extLst>
      <p:ext uri="{BB962C8B-B14F-4D97-AF65-F5344CB8AC3E}">
        <p14:creationId xmlns:p14="http://schemas.microsoft.com/office/powerpoint/2010/main" val="72294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DAD3B70-B99D-FC54-9A3B-A62137C9D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4B8767B-EFAC-1BE5-06C2-6ABFD1866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634" y="3058670"/>
            <a:ext cx="4624547" cy="315043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9FA769D-2581-EB49-8F48-3B87A8AC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sz="3200" b="1" dirty="0">
                <a:solidFill>
                  <a:schemeClr val="accent5"/>
                </a:solidFill>
              </a:rPr>
              <a:t>Ohjelman tavoitteet ja toimenpiteet jakautuvat kolmen painopisteen 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1D0BB0-14F6-9985-7596-6851B556A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733107"/>
            <a:ext cx="6693273" cy="45893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000" b="1" dirty="0">
                <a:solidFill>
                  <a:schemeClr val="tx2"/>
                </a:solidFill>
                <a:cs typeface="Calibri"/>
              </a:rPr>
              <a:t>1. Parannamme palvelujen saavutettavuutta ja tiedon jakamista</a:t>
            </a:r>
          </a:p>
          <a:p>
            <a:pPr lvl="1"/>
            <a:r>
              <a:rPr lang="fi-FI" sz="1600" dirty="0"/>
              <a:t>Hyvinvointialueen viestintä on selkeää ja ymmärrettävää eri kanavissa</a:t>
            </a:r>
          </a:p>
          <a:p>
            <a:pPr lvl="1"/>
            <a:r>
              <a:rPr lang="fi-FI" sz="1600" dirty="0">
                <a:ea typeface="Calibri"/>
                <a:cs typeface="Calibri"/>
              </a:rPr>
              <a:t>Asiakas saa tarvitsemansa palvelun oikea-aikaisesti ja yhdenvertaisesti.</a:t>
            </a:r>
          </a:p>
          <a:p>
            <a:pPr lvl="1"/>
            <a:r>
              <a:rPr lang="fi-FI" sz="1600" dirty="0"/>
              <a:t>Digitaalisten palvelujen saatavuus ja peittävyys paranevat</a:t>
            </a:r>
            <a:r>
              <a:rPr lang="fi-FI" sz="1600" kern="0" dirty="0">
                <a:solidFill>
                  <a:sysClr val="windowText" lastClr="000000"/>
                </a:solidFill>
              </a:rPr>
              <a:t> </a:t>
            </a:r>
            <a:endParaRPr lang="fi-FI" sz="1600" b="1" dirty="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r>
              <a:rPr lang="fi-FI" sz="2000" b="1" dirty="0">
                <a:solidFill>
                  <a:schemeClr val="tx2"/>
                </a:solidFill>
              </a:rPr>
              <a:t>2. Panostamme asiakkaan kohtaamiseen</a:t>
            </a:r>
          </a:p>
          <a:p>
            <a:pPr lvl="1"/>
            <a:r>
              <a:rPr lang="fi-FI" sz="1600" dirty="0"/>
              <a:t>Asiakastyytyväisyys paranee</a:t>
            </a:r>
          </a:p>
          <a:p>
            <a:pPr lvl="1"/>
            <a:r>
              <a:rPr lang="fi-FI" sz="1600" dirty="0"/>
              <a:t>Asiakas saa palvelun toiveensa mukaan suomeksi tai ruotsiksi. Muiden kielten osalta palvelu toteutetaan tarvittaessa tulkkauspalveluja hyödyntäen.</a:t>
            </a:r>
          </a:p>
          <a:p>
            <a:pPr lvl="1"/>
            <a:r>
              <a:rPr lang="fi-FI" sz="1600" dirty="0"/>
              <a:t>Asiakaspalautetta kerätään, käsitellään ja hyödynnetään toiminnan kehittämisessä säännöllisesti</a:t>
            </a:r>
          </a:p>
          <a:p>
            <a:pPr lvl="1"/>
            <a:r>
              <a:rPr lang="fi-FI" sz="1600" dirty="0"/>
              <a:t>Syrjintää ehkäistään ja estetään hyvinvointialueen palveluissa</a:t>
            </a:r>
            <a:endParaRPr lang="fi-FI" sz="1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i-FI" sz="2000" b="1" dirty="0">
                <a:solidFill>
                  <a:schemeClr val="tx2"/>
                </a:solidFill>
              </a:rPr>
              <a:t>3. Otamme eri ryhmät mukaan hyvinvointialueen toiminnan suunnitteluun​</a:t>
            </a:r>
          </a:p>
          <a:p>
            <a:pPr lvl="1"/>
            <a:r>
              <a:rPr lang="fi-FI" sz="1600" dirty="0"/>
              <a:t>Hyvinvointialueen vaikuttamistoimielinten roolia ja osallisuutta vahvistetaan jo valmisteluvaiheessa.  </a:t>
            </a:r>
            <a:endParaRPr lang="fi-FI" sz="1600" spc="20" dirty="0">
              <a:solidFill>
                <a:prstClr val="black"/>
              </a:solidFill>
              <a:ea typeface="Times New Roman" panose="02020603050405020304" pitchFamily="18" charset="0"/>
              <a:cs typeface="Times New Roman"/>
            </a:endParaRPr>
          </a:p>
          <a:p>
            <a:pPr lvl="1"/>
            <a:r>
              <a:rPr lang="fi-FI" sz="1600" spc="20" dirty="0">
                <a:ea typeface="Times New Roman" panose="02020603050405020304" pitchFamily="18" charset="0"/>
                <a:cs typeface="Times New Roman"/>
              </a:rPr>
              <a:t>Asukkaiden vaikutusmahdollisuuksia vahvistetaan. </a:t>
            </a:r>
          </a:p>
          <a:p>
            <a:pPr lvl="1"/>
            <a:r>
              <a:rPr lang="fi-FI" sz="1600" dirty="0"/>
              <a:t>Lapsivaikutusten arvioinnin malli (LAVA) otetaan käyttöön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253103D-1D42-5130-CFC2-6A708059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9B3E-3576-4B7B-8AF1-F14A28EEE57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11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6F9CE-6E36-B6AF-7363-9C686723C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70D74DB4-CABF-238F-0861-5E20B5710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466293E3-1425-208F-0DFE-EE50C2F5D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102"/>
          <a:stretch>
            <a:fillRect/>
          </a:stretch>
        </p:blipFill>
        <p:spPr>
          <a:xfrm>
            <a:off x="0" y="0"/>
            <a:ext cx="12192000" cy="2983882"/>
          </a:xfrm>
          <a:prstGeom prst="rect">
            <a:avLst/>
          </a:prstGeom>
        </p:spPr>
      </p:pic>
      <p:sp>
        <p:nvSpPr>
          <p:cNvPr id="10" name="Otsikko 6">
            <a:extLst>
              <a:ext uri="{FF2B5EF4-FFF2-40B4-BE49-F238E27FC236}">
                <a16:creationId xmlns:a16="http://schemas.microsoft.com/office/drawing/2014/main" id="{9D4748FE-D12F-C811-E453-03D35BB7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43" y="247837"/>
            <a:ext cx="11289430" cy="594995"/>
          </a:xfrm>
        </p:spPr>
        <p:txBody>
          <a:bodyPr anchor="t">
            <a:noAutofit/>
          </a:bodyPr>
          <a:lstStyle/>
          <a:p>
            <a:r>
              <a:rPr lang="fi-FI" sz="3200" b="1" dirty="0">
                <a:solidFill>
                  <a:schemeClr val="tx2"/>
                </a:solidFill>
                <a:latin typeface="+mn-lt"/>
                <a:cs typeface="Calibri"/>
              </a:rPr>
              <a:t>Parannamme p</a:t>
            </a:r>
            <a:r>
              <a:rPr lang="fi-FI" sz="3200" b="1" noProof="0" dirty="0" err="1">
                <a:solidFill>
                  <a:schemeClr val="tx2"/>
                </a:solidFill>
                <a:latin typeface="+mn-lt"/>
                <a:cs typeface="Calibri"/>
              </a:rPr>
              <a:t>alvelujen</a:t>
            </a:r>
            <a:r>
              <a:rPr lang="fi-FI" sz="3200" b="1" noProof="0" dirty="0">
                <a:solidFill>
                  <a:schemeClr val="tx2"/>
                </a:solidFill>
                <a:latin typeface="+mn-lt"/>
                <a:cs typeface="Calibri"/>
              </a:rPr>
              <a:t> saavutettavuutta ja </a:t>
            </a:r>
            <a:r>
              <a:rPr lang="fi-FI" sz="3200" b="1" dirty="0">
                <a:solidFill>
                  <a:schemeClr val="tx2"/>
                </a:solidFill>
                <a:latin typeface="+mn-lt"/>
                <a:cs typeface="Calibri"/>
              </a:rPr>
              <a:t>tiedon jakamista</a:t>
            </a:r>
            <a:endParaRPr lang="fi-FI" sz="3200" b="1" noProof="0" dirty="0">
              <a:solidFill>
                <a:schemeClr val="tx2"/>
              </a:solidFill>
              <a:latin typeface="+mn-lt"/>
              <a:ea typeface="Calibri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5A0542F-CE57-D4DA-5B8E-2A4BEFC4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A9B3E-3576-4B7B-8AF1-F14A28EEE57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960B6D67-5A87-0409-CB23-6313ADCF2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08915"/>
              </p:ext>
            </p:extLst>
          </p:nvPr>
        </p:nvGraphicFramePr>
        <p:xfrm>
          <a:off x="459543" y="842832"/>
          <a:ext cx="11289430" cy="5371014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2483325">
                  <a:extLst>
                    <a:ext uri="{9D8B030D-6E8A-4147-A177-3AD203B41FA5}">
                      <a16:colId xmlns:a16="http://schemas.microsoft.com/office/drawing/2014/main" val="400749840"/>
                    </a:ext>
                  </a:extLst>
                </a:gridCol>
                <a:gridCol w="4904767">
                  <a:extLst>
                    <a:ext uri="{9D8B030D-6E8A-4147-A177-3AD203B41FA5}">
                      <a16:colId xmlns:a16="http://schemas.microsoft.com/office/drawing/2014/main" val="2978673737"/>
                    </a:ext>
                  </a:extLst>
                </a:gridCol>
                <a:gridCol w="1509015">
                  <a:extLst>
                    <a:ext uri="{9D8B030D-6E8A-4147-A177-3AD203B41FA5}">
                      <a16:colId xmlns:a16="http://schemas.microsoft.com/office/drawing/2014/main" val="2510497801"/>
                    </a:ext>
                  </a:extLst>
                </a:gridCol>
                <a:gridCol w="2392323">
                  <a:extLst>
                    <a:ext uri="{9D8B030D-6E8A-4147-A177-3AD203B41FA5}">
                      <a16:colId xmlns:a16="http://schemas.microsoft.com/office/drawing/2014/main" val="3266064286"/>
                    </a:ext>
                  </a:extLst>
                </a:gridCol>
              </a:tblGrid>
              <a:tr h="294417">
                <a:tc>
                  <a:txBody>
                    <a:bodyPr/>
                    <a:lstStyle/>
                    <a:p>
                      <a:r>
                        <a:rPr lang="fi-FI" sz="1200" noProof="0">
                          <a:solidFill>
                            <a:schemeClr val="bg1"/>
                          </a:solidFill>
                        </a:rPr>
                        <a:t>Tavoite</a:t>
                      </a:r>
                      <a:endParaRPr lang="fi-FI" sz="1200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noProof="0">
                          <a:solidFill>
                            <a:schemeClr val="bg1"/>
                          </a:solidFill>
                        </a:rPr>
                        <a:t>Toimenpide</a:t>
                      </a:r>
                      <a:endParaRPr lang="fi-FI" sz="1200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noProof="0" dirty="0">
                          <a:solidFill>
                            <a:schemeClr val="bg1"/>
                          </a:solidFill>
                        </a:rPr>
                        <a:t>Toimeenpano- ja raportointivastuu</a:t>
                      </a:r>
                      <a:endParaRPr lang="fi-FI" sz="120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noProof="0">
                          <a:solidFill>
                            <a:schemeClr val="bg1"/>
                          </a:solidFill>
                        </a:rPr>
                        <a:t>Mittari</a:t>
                      </a:r>
                      <a:endParaRPr lang="fi-FI" sz="1200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334954"/>
                  </a:ext>
                </a:extLst>
              </a:tr>
              <a:tr h="525318">
                <a:tc rowSpan="4">
                  <a:txBody>
                    <a:bodyPr/>
                    <a:lstStyle/>
                    <a:p>
                      <a:pPr marL="0" indent="0" fontAlgn="base">
                        <a:buFont typeface="Arial" panose="020B0604020202020204" pitchFamily="34" charset="0"/>
                        <a:buNone/>
                      </a:pPr>
                      <a:r>
                        <a:rPr lang="fi-FI" sz="1200" dirty="0"/>
                        <a:t>Hyvinvointialueen viestintä on selkeää ja ymmärrettävää eri kanavissa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Verkkosivuja ja </a:t>
                      </a:r>
                      <a:r>
                        <a:rPr kumimoji="0" lang="fi-FI" sz="1200" b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Chatbotia</a:t>
                      </a:r>
                      <a:r>
                        <a:rPr kumimoji="0" lang="fi-FI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kehitetään yhteistyössä muiden toimijoiden ja asiakkaiden kanssa. </a:t>
                      </a:r>
                      <a:endParaRPr kumimoji="0" lang="fi-FI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noProof="0">
                          <a:solidFill>
                            <a:schemeClr val="dk1"/>
                          </a:solidFill>
                          <a:effectLst/>
                        </a:rPr>
                        <a:t>Viestintä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Asukaskyselyn kysymys: Oletko saanut tarvitsemasi tiedon hyvinvointialueen palveluista?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997134"/>
                  </a:ext>
                </a:extLst>
              </a:tr>
              <a:tr h="483102">
                <a:tc vMerge="1">
                  <a:txBody>
                    <a:bodyPr/>
                    <a:lstStyle/>
                    <a:p>
                      <a:pPr marL="0" indent="0" fontAlgn="base">
                        <a:buFont typeface="Arial" panose="020B0604020202020204" pitchFamily="34" charset="0"/>
                        <a:buNone/>
                      </a:pPr>
                      <a:endParaRPr lang="fi-FI" sz="120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Digitaalisten viestintäkanavien saavutettavuutta kehitetään jatkuvasti.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noProof="0">
                          <a:solidFill>
                            <a:schemeClr val="dk1"/>
                          </a:solidFill>
                          <a:effectLst/>
                        </a:rPr>
                        <a:t>Viestintä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200" noProof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691291"/>
                  </a:ext>
                </a:extLst>
              </a:tr>
              <a:tr h="566821">
                <a:tc vMerge="1">
                  <a:txBody>
                    <a:bodyPr/>
                    <a:lstStyle/>
                    <a:p>
                      <a:pPr marL="0" indent="0" fontAlgn="base">
                        <a:buFont typeface="Arial" panose="020B0604020202020204" pitchFamily="34" charset="0"/>
                        <a:buNone/>
                      </a:pPr>
                      <a:endParaRPr lang="fi-FI" sz="120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Tietoa jaetaan monikanavaisesti: Tietoa jaetaan verkkosivujen lisäksi esimerkiksi paperisilla esitteillä, infotauluilla, tapahtumiin jalkautumalla ja kotitalousjakeluilla</a:t>
                      </a:r>
                      <a:endParaRPr kumimoji="0" lang="fi-FI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i-FI" sz="1200" kern="1200" noProof="0">
                          <a:solidFill>
                            <a:schemeClr val="dk1"/>
                          </a:solidFill>
                          <a:effectLst/>
                        </a:rPr>
                        <a:t>Viestintä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200" noProof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115750"/>
                  </a:ext>
                </a:extLst>
              </a:tr>
              <a:tr h="340660">
                <a:tc vMerge="1">
                  <a:txBody>
                    <a:bodyPr/>
                    <a:lstStyle/>
                    <a:p>
                      <a:pPr marL="0" indent="0" fontAlgn="base">
                        <a:buFont typeface="Arial" panose="020B0604020202020204" pitchFamily="34" charset="0"/>
                        <a:buNone/>
                      </a:pPr>
                      <a:endParaRPr lang="fi-FI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Keskeisin tieto tuotetaan selkokielelle.</a:t>
                      </a:r>
                      <a:endParaRPr kumimoji="0" lang="fi-FI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i-FI" sz="1200" kern="1200" noProof="0">
                          <a:solidFill>
                            <a:schemeClr val="dk1"/>
                          </a:solidFill>
                          <a:effectLst/>
                        </a:rPr>
                        <a:t>Viestintä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116582"/>
                  </a:ext>
                </a:extLst>
              </a:tr>
              <a:tr h="58009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dirty="0">
                          <a:solidFill>
                            <a:schemeClr val="tx1"/>
                          </a:solidFill>
                          <a:ea typeface="Calibri"/>
                          <a:cs typeface="Calibri"/>
                        </a:rPr>
                        <a:t>Asiakas saa tarvitsemansa palvelun oikea-aikaisesti ja yhdenvertaisesti.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Sujuvoitetaan yhteydenotto- ja takaisinsoittokäytäntöjä sekä parannetaan ensiaikojen saatavuutta </a:t>
                      </a:r>
                      <a:endParaRPr kumimoji="0" lang="fi-FI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Kaikki toimialat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Sovitut tavoitteet vasteajoissa saavutetaan</a:t>
                      </a:r>
                      <a:r>
                        <a:rPr lang="fi-FI" sz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Hyte</a:t>
                      </a:r>
                      <a:r>
                        <a:rPr lang="fi-FI" sz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-palveluihin siirtyneiden määrä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524136"/>
                  </a:ext>
                </a:extLst>
              </a:tr>
              <a:tr h="40156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dirty="0"/>
                        <a:t>Asukkaat ohjautuvat hyvinvointitarjottimen kautta nykyistä paremmin järjestöjen ja kuntien tarjoamiin </a:t>
                      </a:r>
                      <a:r>
                        <a:rPr lang="fi-FI" sz="1200" dirty="0" err="1"/>
                        <a:t>hyte</a:t>
                      </a:r>
                      <a:r>
                        <a:rPr lang="fi-FI" sz="1200" dirty="0"/>
                        <a:t>-palveluihin</a:t>
                      </a:r>
                      <a:endParaRPr kumimoji="0" lang="fi-FI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noProof="0">
                          <a:solidFill>
                            <a:schemeClr val="dk1"/>
                          </a:solidFill>
                          <a:effectLst/>
                        </a:rPr>
                        <a:t>Viestintä</a:t>
                      </a:r>
                      <a:endParaRPr lang="fi-FI" sz="1200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20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980334"/>
                  </a:ext>
                </a:extLst>
              </a:tr>
              <a:tr h="40156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Hyvinvointialueella käytetään esteettömiä ja saavutettavia tiloja toiminnan järjestämistä varten</a:t>
                      </a:r>
                      <a:endParaRPr kumimoji="0" lang="fi-FI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Tilapalvelut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1200" noProof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204847"/>
                  </a:ext>
                </a:extLst>
              </a:tr>
              <a:tr h="51247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noProof="0" dirty="0">
                          <a:solidFill>
                            <a:schemeClr val="tx1"/>
                          </a:solidFill>
                          <a:effectLst/>
                        </a:rPr>
                        <a:t>Digitaalisten palvelujen saatavuus ja peittävyys paranevat</a:t>
                      </a:r>
                      <a:r>
                        <a:rPr kumimoji="0" lang="fi-FI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endParaRPr lang="fi-FI" sz="1200" b="0" strike="sngStrike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b="0" noProof="0" dirty="0">
                          <a:solidFill>
                            <a:schemeClr val="tx1"/>
                          </a:solidFill>
                          <a:effectLst/>
                        </a:rPr>
                        <a:t>Hyvinvointialueella järjestetään tukea digitaalisten palvelujen käyttöön</a:t>
                      </a:r>
                      <a:endParaRPr lang="fi-FI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fi-FI" sz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Terveydenhuollon palvelut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noProof="0" dirty="0">
                          <a:solidFill>
                            <a:schemeClr val="tx1"/>
                          </a:solidFill>
                          <a:effectLst/>
                        </a:rPr>
                        <a:t>Digitaalisten kontaktien määrä kasvaa lähtö-tasosta vähintään 15 % (strategia)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186317"/>
                  </a:ext>
                </a:extLst>
              </a:tr>
              <a:tr h="42688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b="0" noProof="0">
                          <a:solidFill>
                            <a:schemeClr val="tx1"/>
                          </a:solidFill>
                          <a:effectLst/>
                        </a:rPr>
                        <a:t>Digitaalisten palveluiden kehittämiseen otetaan mukaan palveluiden käyttäjiä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fi-FI" sz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Tietohallinto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96691"/>
                  </a:ext>
                </a:extLst>
              </a:tr>
              <a:tr h="47903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b="0" noProof="0" dirty="0">
                          <a:solidFill>
                            <a:schemeClr val="tx1"/>
                          </a:solidFill>
                          <a:effectLst/>
                        </a:rPr>
                        <a:t>Mahdollistetaan asiointi myös heille, jotka eivät käytä digipalveluita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fi-FI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Kaikki toimialat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320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98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D008E-6242-B613-BBA5-48D710DF8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28569805-0F9D-AA50-B412-3FDD4600B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A82D3CE2-BBC5-9FF5-62F2-4D6946DDA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102"/>
          <a:stretch>
            <a:fillRect/>
          </a:stretch>
        </p:blipFill>
        <p:spPr>
          <a:xfrm>
            <a:off x="0" y="0"/>
            <a:ext cx="12192000" cy="2983882"/>
          </a:xfrm>
          <a:prstGeom prst="rect">
            <a:avLst/>
          </a:prstGeom>
        </p:spPr>
      </p:pic>
      <p:sp>
        <p:nvSpPr>
          <p:cNvPr id="10" name="Otsikko 6">
            <a:extLst>
              <a:ext uri="{FF2B5EF4-FFF2-40B4-BE49-F238E27FC236}">
                <a16:creationId xmlns:a16="http://schemas.microsoft.com/office/drawing/2014/main" id="{ED5E1351-6DF6-970B-D6F5-BD2834B9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73" y="279029"/>
            <a:ext cx="11289430" cy="594995"/>
          </a:xfrm>
        </p:spPr>
        <p:txBody>
          <a:bodyPr anchor="t">
            <a:noAutofit/>
          </a:bodyPr>
          <a:lstStyle/>
          <a:p>
            <a:r>
              <a:rPr lang="fi-FI" sz="3200" b="1" noProof="0" dirty="0">
                <a:solidFill>
                  <a:schemeClr val="tx2"/>
                </a:solidFill>
                <a:latin typeface="+mn-lt"/>
              </a:rPr>
              <a:t>Panostamme asiakkaan kohtaamiseen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02CA7B-2CB4-628F-4AC0-34469016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A9B3E-3576-4B7B-8AF1-F14A28EEE57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BC0E60E7-90FC-00D8-5064-D737B8AAE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61240"/>
              </p:ext>
            </p:extLst>
          </p:nvPr>
        </p:nvGraphicFramePr>
        <p:xfrm>
          <a:off x="482474" y="798367"/>
          <a:ext cx="10841055" cy="5415479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2461143">
                  <a:extLst>
                    <a:ext uri="{9D8B030D-6E8A-4147-A177-3AD203B41FA5}">
                      <a16:colId xmlns:a16="http://schemas.microsoft.com/office/drawing/2014/main" val="400749840"/>
                    </a:ext>
                  </a:extLst>
                </a:gridCol>
                <a:gridCol w="4224557">
                  <a:extLst>
                    <a:ext uri="{9D8B030D-6E8A-4147-A177-3AD203B41FA5}">
                      <a16:colId xmlns:a16="http://schemas.microsoft.com/office/drawing/2014/main" val="2978673737"/>
                    </a:ext>
                  </a:extLst>
                </a:gridCol>
                <a:gridCol w="2122308">
                  <a:extLst>
                    <a:ext uri="{9D8B030D-6E8A-4147-A177-3AD203B41FA5}">
                      <a16:colId xmlns:a16="http://schemas.microsoft.com/office/drawing/2014/main" val="3866200317"/>
                    </a:ext>
                  </a:extLst>
                </a:gridCol>
                <a:gridCol w="2033047">
                  <a:extLst>
                    <a:ext uri="{9D8B030D-6E8A-4147-A177-3AD203B41FA5}">
                      <a16:colId xmlns:a16="http://schemas.microsoft.com/office/drawing/2014/main" val="1902047633"/>
                    </a:ext>
                  </a:extLst>
                </a:gridCol>
              </a:tblGrid>
              <a:tr h="427059">
                <a:tc>
                  <a:txBody>
                    <a:bodyPr/>
                    <a:lstStyle/>
                    <a:p>
                      <a:r>
                        <a:rPr lang="fi-FI" sz="1200" noProof="0" dirty="0">
                          <a:solidFill>
                            <a:schemeClr val="bg1"/>
                          </a:solidFill>
                          <a:latin typeface="+mn-lt"/>
                        </a:rPr>
                        <a:t>Tavoite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noProof="0">
                          <a:solidFill>
                            <a:schemeClr val="bg1"/>
                          </a:solidFill>
                          <a:latin typeface="+mn-lt"/>
                        </a:rPr>
                        <a:t>Toimenpide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noProof="0">
                          <a:solidFill>
                            <a:schemeClr val="bg1"/>
                          </a:solidFill>
                          <a:latin typeface="+mn-lt"/>
                        </a:rPr>
                        <a:t>Toimeenpano- ja raportointivastuu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noProof="0">
                          <a:solidFill>
                            <a:schemeClr val="bg1"/>
                          </a:solidFill>
                          <a:latin typeface="+mn-lt"/>
                        </a:rPr>
                        <a:t>Mittari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8334954"/>
                  </a:ext>
                </a:extLst>
              </a:tr>
              <a:tr h="590601"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fi-FI" sz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Asiakastyytyväisyys paranee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Vahvistetaan henkilöstön vuorovaikutus- ja kohtaamisosaamista koulutuksilla ja yhteisillä toimintatavoilla. 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2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Asiakkaan halukkuus suositella palvelua NPS- suositteluindeksillä 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7997134"/>
                  </a:ext>
                </a:extLst>
              </a:tr>
              <a:tr h="447792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fi-FI" sz="1200" noProof="0">
                        <a:latin typeface="+mn-lt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Luodaan intraan sivusto, jonne kootaan tietoa yhdenvertaisuudesta ja tasa-arvosta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Hyte</a:t>
                      </a:r>
                      <a:r>
                        <a:rPr kumimoji="0" lang="fi-FI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-tehtäväalue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200" kern="1200" noProof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3201145"/>
                  </a:ext>
                </a:extLst>
              </a:tr>
              <a:tr h="65726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b="0" kern="1200" noProof="0" dirty="0">
                          <a:solidFill>
                            <a:schemeClr val="tx1"/>
                          </a:solidFill>
                        </a:rPr>
                        <a:t>Asiakas saa palvelun toiveensa mukaan suomeksi tai ruotsiksi. Muiden kielten osalta palvelu toteutetaan tarvittaessa tulkkauspalveluja hyödyntäen.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b="0" kern="1200" noProof="0">
                          <a:solidFill>
                            <a:schemeClr val="tx1"/>
                          </a:solidFill>
                        </a:rPr>
                        <a:t>Hyvinvointialueen kaksikielisyyttä edistetään kaksikielisyysohjelman toimintasuunnitelman avulla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b="0" kern="1200" noProof="0" err="1">
                          <a:solidFill>
                            <a:schemeClr val="tx1"/>
                          </a:solidFill>
                        </a:rPr>
                        <a:t>Hyte</a:t>
                      </a:r>
                      <a:r>
                        <a:rPr lang="fi-FI" sz="1200" b="0" kern="1200" noProof="0">
                          <a:solidFill>
                            <a:schemeClr val="tx1"/>
                          </a:solidFill>
                        </a:rPr>
                        <a:t>-tehtäväalue (Kielitiimi)</a:t>
                      </a:r>
                      <a:endParaRPr lang="fi-FI" sz="1200" b="0" kern="1200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fi-FI" sz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Asiakaspalautekyselyn kysymys: Saitko palvelun ja mahdolliset ohjeet omalla kielelläsi?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288590"/>
                  </a:ext>
                </a:extLst>
              </a:tr>
              <a:tr h="4663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1200" b="0" kern="1200" noProof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b="0" kern="1200" noProof="0">
                          <a:solidFill>
                            <a:schemeClr val="tx1"/>
                          </a:solidFill>
                        </a:rPr>
                        <a:t>Selvitetään tekoälytulkkauksen mahdollisuuksia pilotin jälkeen.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b="0" kern="1200" noProof="0" err="1">
                          <a:solidFill>
                            <a:schemeClr val="tx1"/>
                          </a:solidFill>
                        </a:rPr>
                        <a:t>Hyte</a:t>
                      </a:r>
                      <a:r>
                        <a:rPr lang="fi-FI" sz="1200" b="0" kern="1200" noProof="0">
                          <a:solidFill>
                            <a:schemeClr val="tx1"/>
                          </a:solidFill>
                        </a:rPr>
                        <a:t>-tehtäväalue (Kielitiimi)</a:t>
                      </a:r>
                      <a:br>
                        <a:rPr lang="fi-FI" sz="1200" b="0" kern="1200" noProof="0">
                          <a:solidFill>
                            <a:schemeClr val="tx1"/>
                          </a:solidFill>
                        </a:rPr>
                      </a:br>
                      <a:r>
                        <a:rPr lang="fi-FI" sz="1200" b="0" kern="1200" noProof="0">
                          <a:solidFill>
                            <a:schemeClr val="tx1"/>
                          </a:solidFill>
                        </a:rPr>
                        <a:t>Tietohallinto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</a:pPr>
                      <a:endParaRPr lang="fi-FI" sz="1200" noProof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038973"/>
                  </a:ext>
                </a:extLst>
              </a:tr>
              <a:tr h="4663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1200" b="0" kern="1200" noProof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b="0" kern="1200" noProof="0">
                          <a:solidFill>
                            <a:schemeClr val="tx1"/>
                          </a:solidFill>
                        </a:rPr>
                        <a:t>Selvitetään tarpeita keskeisimpien sisältöjen kääntämiseksi viittomakielelle.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b="0" kern="1200" noProof="0" err="1">
                          <a:solidFill>
                            <a:schemeClr val="tx1"/>
                          </a:solidFill>
                        </a:rPr>
                        <a:t>Hyte</a:t>
                      </a:r>
                      <a:r>
                        <a:rPr lang="fi-FI" sz="1200" b="0" kern="1200" noProof="0">
                          <a:solidFill>
                            <a:schemeClr val="tx1"/>
                          </a:solidFill>
                        </a:rPr>
                        <a:t>-tehtäväalue (Kielitiimi)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</a:pPr>
                      <a:endParaRPr lang="fi-FI" sz="1200" noProof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1456288"/>
                  </a:ext>
                </a:extLst>
              </a:tr>
              <a:tr h="56456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+mn-lt"/>
                        </a:rPr>
                        <a:t>Asiakaspalautetta kerätään, käsitellään ja hyödynnetään toiminnan kehittämisessä säännöllisesti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Käynnistetään tekstiviestipalautteen keruu ja seurataan palautemäärien kehittymistä järjestelmällisesti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Järjestämisen tuki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fi-FI" sz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Asiakaspalautteiden määrä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fi-FI" sz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Käsiteltyjen palautteiden määrä (%) saapuneista. (Hyvinvointialuetasoinen tavoite on, että asiakaspalautteet käsitellään 15 arkipäivän sisällä.)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508726"/>
                  </a:ext>
                </a:extLst>
              </a:tr>
              <a:tr h="3110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>
                        <a:latin typeface="+mn-lt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Saapuneita asiakaspalautteita ja niistä nousseita kehittämistarpeita käydään säännöllisesti läpi yksiköissä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i-FI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Kaikki toimialat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fi-FI" sz="1200" noProof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3320624"/>
                  </a:ext>
                </a:extLst>
              </a:tr>
              <a:tr h="27168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+mn-lt"/>
                        </a:rPr>
                        <a:t>Syrjintää ehkäistään ja estetään hyvinvointialueen palveluissa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Otetaan käyttöön yhtenäiset turvallisemman tilan periaatteet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Viestintä ja vaikuttaminen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fi-FI" sz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Turvallisemman tilan periaatteet on laadittu ja otettu käyttöön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fi-FI" sz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Ohjeistus on laadittu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9083202"/>
                  </a:ext>
                </a:extLst>
              </a:tr>
              <a:tr h="45339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Laaditaan henkilöstölle ohjeistus tilanteisiin, joissa havaitaan syrjintää tai epäasiallista käytöstä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fi-FI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4384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96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B5AAA-255B-ED26-AE8B-39765504D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7C09BCF1-CE09-9D06-1E09-2EA04051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5DE97908-A05A-F0B5-236C-A23BD1ABE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102"/>
          <a:stretch>
            <a:fillRect/>
          </a:stretch>
        </p:blipFill>
        <p:spPr>
          <a:xfrm>
            <a:off x="0" y="0"/>
            <a:ext cx="12192000" cy="2983882"/>
          </a:xfrm>
          <a:prstGeom prst="rect">
            <a:avLst/>
          </a:prstGeom>
        </p:spPr>
      </p:pic>
      <p:sp>
        <p:nvSpPr>
          <p:cNvPr id="10" name="Otsikko 6">
            <a:extLst>
              <a:ext uri="{FF2B5EF4-FFF2-40B4-BE49-F238E27FC236}">
                <a16:creationId xmlns:a16="http://schemas.microsoft.com/office/drawing/2014/main" id="{60CC6793-EC7F-B98C-89F0-5C736C14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56" y="463344"/>
            <a:ext cx="10236992" cy="594995"/>
          </a:xfrm>
        </p:spPr>
        <p:txBody>
          <a:bodyPr anchor="t">
            <a:noAutofit/>
          </a:bodyPr>
          <a:lstStyle/>
          <a:p>
            <a:r>
              <a:rPr lang="fi-FI" sz="3200" b="1" noProof="0" dirty="0">
                <a:solidFill>
                  <a:schemeClr val="tx2"/>
                </a:solidFill>
                <a:latin typeface="+mn-lt"/>
              </a:rPr>
              <a:t>Otamme eri ryhmät mukaan hyvinvointialueen toiminnan suunnitteluun​</a:t>
            </a:r>
            <a:br>
              <a:rPr lang="fi-FI" sz="3200" b="1" noProof="0" dirty="0">
                <a:solidFill>
                  <a:schemeClr val="tx2"/>
                </a:solidFill>
                <a:latin typeface="+mn-lt"/>
              </a:rPr>
            </a:br>
            <a:endParaRPr lang="fi-FI" sz="3200" b="1" noProof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B1543EE-4FE4-675A-88B9-CCA7828D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A9B3E-3576-4B7B-8AF1-F14A28EEE57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BA445898-BE55-5FC1-D798-C1DCCE365179}"/>
              </a:ext>
            </a:extLst>
          </p:cNvPr>
          <p:cNvGraphicFramePr>
            <a:graphicFrameLocks noGrp="1"/>
          </p:cNvGraphicFramePr>
          <p:nvPr/>
        </p:nvGraphicFramePr>
        <p:xfrm>
          <a:off x="570155" y="1521682"/>
          <a:ext cx="11225605" cy="4242743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2401645">
                  <a:extLst>
                    <a:ext uri="{9D8B030D-6E8A-4147-A177-3AD203B41FA5}">
                      <a16:colId xmlns:a16="http://schemas.microsoft.com/office/drawing/2014/main" val="400749840"/>
                    </a:ext>
                  </a:extLst>
                </a:gridCol>
                <a:gridCol w="4549140">
                  <a:extLst>
                    <a:ext uri="{9D8B030D-6E8A-4147-A177-3AD203B41FA5}">
                      <a16:colId xmlns:a16="http://schemas.microsoft.com/office/drawing/2014/main" val="2978673737"/>
                    </a:ext>
                  </a:extLst>
                </a:gridCol>
                <a:gridCol w="2173172">
                  <a:extLst>
                    <a:ext uri="{9D8B030D-6E8A-4147-A177-3AD203B41FA5}">
                      <a16:colId xmlns:a16="http://schemas.microsoft.com/office/drawing/2014/main" val="1866999833"/>
                    </a:ext>
                  </a:extLst>
                </a:gridCol>
                <a:gridCol w="2101648">
                  <a:extLst>
                    <a:ext uri="{9D8B030D-6E8A-4147-A177-3AD203B41FA5}">
                      <a16:colId xmlns:a16="http://schemas.microsoft.com/office/drawing/2014/main" val="1902047633"/>
                    </a:ext>
                  </a:extLst>
                </a:gridCol>
              </a:tblGrid>
              <a:tr h="317370">
                <a:tc>
                  <a:txBody>
                    <a:bodyPr/>
                    <a:lstStyle/>
                    <a:p>
                      <a:r>
                        <a:rPr lang="fi-FI" sz="1200" noProof="0">
                          <a:solidFill>
                            <a:schemeClr val="bg1"/>
                          </a:solidFill>
                          <a:latin typeface="+mn-lt"/>
                        </a:rPr>
                        <a:t>Tavoite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noProof="0">
                          <a:solidFill>
                            <a:schemeClr val="bg1"/>
                          </a:solidFill>
                          <a:latin typeface="+mn-lt"/>
                        </a:rPr>
                        <a:t>Toimenpide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noProof="0">
                          <a:solidFill>
                            <a:schemeClr val="bg1"/>
                          </a:solidFill>
                          <a:latin typeface="+mn-lt"/>
                        </a:rPr>
                        <a:t>Toimeenpano- ja raportointivastuu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noProof="0">
                          <a:solidFill>
                            <a:schemeClr val="bg1"/>
                          </a:solidFill>
                          <a:latin typeface="+mn-lt"/>
                        </a:rPr>
                        <a:t>Mittari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8334954"/>
                  </a:ext>
                </a:extLst>
              </a:tr>
              <a:tr h="832383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1400"/>
                        </a:spcAft>
                        <a:defRPr/>
                      </a:pPr>
                      <a:r>
                        <a:rPr lang="fi-FI" sz="1200" noProof="0" dirty="0">
                          <a:latin typeface="+mn-lt"/>
                        </a:rPr>
                        <a:t>Hyvinvointialueen vaikuttamistoimielinten roolia ja osallisuutta vahvistetaan jo valmisteluvaiheessa.  </a:t>
                      </a:r>
                      <a:endParaRPr kumimoji="0" lang="fi-FI" sz="120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noProof="0">
                          <a:solidFill>
                            <a:schemeClr val="tx1"/>
                          </a:solidFill>
                          <a:latin typeface="+mn-lt"/>
                        </a:rPr>
                        <a:t>Luodaan hyvinvointialuetasoinen ohjeistus asioiden viemisestä vaikuttamistoimielimiin.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noProof="0">
                          <a:solidFill>
                            <a:schemeClr val="tx1"/>
                          </a:solidFill>
                          <a:latin typeface="+mn-lt"/>
                        </a:rPr>
                        <a:t>Hallintopalvelut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fi-FI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Ohjeistus on tehty kyllä / ei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122978"/>
                  </a:ext>
                </a:extLst>
              </a:tr>
              <a:tr h="5609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spc="20" noProof="0" dirty="0"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Asukkaiden vaikutusmahdollisuuksia vahvistetaan. 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Asukas- ja asiakasraateja hyödynnetään palvelujen kehittämisessä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Kokonaiskoordinointi </a:t>
                      </a:r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Hyte</a:t>
                      </a: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-tehtäväalue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fi-FI" sz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Toimivien asiakas- ja asukasraatien määrä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</a:pPr>
                      <a:endParaRPr lang="fi-FI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Osallistu ja vaikuta –verkkosivulta löytyy kootusti käynnissä olevat asukaskyselyt (kyllä/ei)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fi-FI" sz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Kokemusasiantuntijoiden tilausmäärä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288590"/>
                  </a:ext>
                </a:extLst>
              </a:tr>
              <a:tr h="63878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spc="20" noProof="0"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Hyvinvointialueella toteutetaan asukaskyselyjä osana päätettävien asioiden valmistelua.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Kaikki toimialat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898356"/>
                  </a:ext>
                </a:extLst>
              </a:tr>
              <a:tr h="63877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spc="20" noProof="0"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>
                          <a:solidFill>
                            <a:schemeClr val="tx1"/>
                          </a:solidFill>
                          <a:latin typeface="+mn-lt"/>
                        </a:rPr>
                        <a:t>Hyvinvointialueella hyödynnetään monipuolisesti kokemusasiantuntijoita toiminnan kehittämisessä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​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Kokonaiskoordinointi </a:t>
                      </a:r>
                      <a:r>
                        <a:rPr lang="fi-FI" sz="1200" err="1">
                          <a:solidFill>
                            <a:schemeClr val="tx1"/>
                          </a:solidFill>
                        </a:rPr>
                        <a:t>Hyte</a:t>
                      </a:r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-tehtäväalue</a:t>
                      </a:r>
                      <a:endParaRPr lang="en-US" sz="1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0432306"/>
                  </a:ext>
                </a:extLst>
              </a:tr>
              <a:tr h="3408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spc="20" noProof="0"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err="1">
                          <a:solidFill>
                            <a:schemeClr val="tx1"/>
                          </a:solidFill>
                          <a:latin typeface="+mn-lt"/>
                        </a:rPr>
                        <a:t>Otetaan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  <a:latin typeface="+mn-lt"/>
                        </a:rPr>
                        <a:t>käyttöön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  <a:latin typeface="+mn-lt"/>
                        </a:rPr>
                        <a:t>digitaalinen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  <a:latin typeface="+mn-lt"/>
                        </a:rPr>
                        <a:t>osallistumisen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  <a:latin typeface="+mn-lt"/>
                        </a:rPr>
                        <a:t>alusta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, jota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  <a:latin typeface="+mn-lt"/>
                        </a:rPr>
                        <a:t>voidaan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  <a:latin typeface="+mn-lt"/>
                        </a:rPr>
                        <a:t>hyödyntää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  <a:latin typeface="+mn-lt"/>
                        </a:rPr>
                        <a:t>sidosryhmien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  <a:latin typeface="+mn-lt"/>
                        </a:rPr>
                        <a:t>kanssa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  <a:latin typeface="+mn-lt"/>
                        </a:rPr>
                        <a:t>työskentelyyn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err="1">
                          <a:solidFill>
                            <a:schemeClr val="tx1"/>
                          </a:solidFill>
                          <a:latin typeface="+mn-lt"/>
                        </a:rPr>
                        <a:t>Hyte-tehtäväalue</a:t>
                      </a:r>
                      <a:endParaRPr lang="en-US" sz="1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endParaRPr lang="fi-FI" sz="1200" noProof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6809784"/>
                  </a:ext>
                </a:extLst>
              </a:tr>
              <a:tr h="65604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fi-FI" sz="1200" noProof="0" dirty="0">
                          <a:latin typeface="+mn-lt"/>
                        </a:rPr>
                        <a:t>Lapsivaikutusten arvioinnin malli (LAVA) otetaan käyttöön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4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fi-FI" sz="1200" noProof="0">
                          <a:solidFill>
                            <a:schemeClr val="tx1"/>
                          </a:solidFill>
                          <a:latin typeface="+mn-lt"/>
                        </a:rPr>
                        <a:t>Lapsivaikutusten arvioinnille luodaan malli ja ohjeistus, ja lapsivaikutusten arviointeja tehdään osana päätösten vaikutusten ennakkoarviointia. 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4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fi-FI" sz="1200" noProof="0">
                          <a:solidFill>
                            <a:schemeClr val="tx1"/>
                          </a:solidFill>
                          <a:latin typeface="+mn-lt"/>
                        </a:rPr>
                        <a:t>Hallintopalvelut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Malli on käytössä (kyllä/ei)</a:t>
                      </a:r>
                      <a:endParaRPr lang="fi-FI" sz="12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7593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687141"/>
      </p:ext>
    </p:extLst>
  </p:cSld>
  <p:clrMapOvr>
    <a:masterClrMapping/>
  </p:clrMapOvr>
</p:sld>
</file>

<file path=ppt/theme/theme1.xml><?xml version="1.0" encoding="utf-8"?>
<a:theme xmlns:a="http://schemas.openxmlformats.org/drawingml/2006/main" name="Pääotsik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KE_PPT_pohja" id="{505F7768-834C-4C81-B58E-9D8B813CB97D}" vid="{0FA3C13F-DD29-49A9-AB55-0D1AE9867D8F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ällö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KE_PPT_pohja" id="{505F7768-834C-4C81-B58E-9D8B813CB97D}" vid="{AF651509-F698-4D79-A4FC-30E11E8A39C7}"/>
    </a:ext>
  </a:extLst>
</a:theme>
</file>

<file path=ppt/theme/theme3.xml><?xml version="1.0" encoding="utf-8"?>
<a:theme xmlns:a="http://schemas.openxmlformats.org/drawingml/2006/main" name="1_Sisällöt_tummansininen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KE_PPT_pohja" id="{505F7768-834C-4C81-B58E-9D8B813CB97D}" vid="{D4592000-610A-4CE4-A7D0-10613633CD28}"/>
    </a:ext>
  </a:extLst>
</a:theme>
</file>

<file path=ppt/theme/theme4.xml><?xml version="1.0" encoding="utf-8"?>
<a:theme xmlns:a="http://schemas.openxmlformats.org/drawingml/2006/main" name="Väliotsik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KE_PPT_pohja" id="{505F7768-834C-4C81-B58E-9D8B813CB97D}" vid="{5F7875EF-38F6-41EF-99AB-453BF412825D}"/>
    </a:ext>
  </a:extLst>
</a:theme>
</file>

<file path=ppt/theme/theme5.xml><?xml version="1.0" encoding="utf-8"?>
<a:theme xmlns:a="http://schemas.openxmlformats.org/drawingml/2006/main" name="Sitaati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KE_PPT_pohja" id="{505F7768-834C-4C81-B58E-9D8B813CB97D}" vid="{31561ADB-30FA-4A1F-9D27-245DCC607968}"/>
    </a:ext>
  </a:extLst>
</a:theme>
</file>

<file path=ppt/theme/theme6.xml><?xml version="1.0" encoding="utf-8"?>
<a:theme xmlns:a="http://schemas.openxmlformats.org/drawingml/2006/main" name="Kiitos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KE_PPT_pohja" id="{505F7768-834C-4C81-B58E-9D8B813CB97D}" vid="{9AFEEA14-DDA0-4B9B-BE62-80921D531811}"/>
    </a:ext>
  </a:extLst>
</a:theme>
</file>

<file path=ppt/theme/theme7.xml><?xml version="1.0" encoding="utf-8"?>
<a:theme xmlns:a="http://schemas.openxmlformats.org/drawingml/2006/main" name="Ikonit ja kaavi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KE_PPT_pohja" id="{505F7768-834C-4C81-B58E-9D8B813CB97D}" vid="{1807C15A-BA30-4545-82D2-7305E565AC3F}"/>
    </a:ext>
  </a:extLst>
</a:theme>
</file>

<file path=ppt/theme/theme8.xml><?xml version="1.0" encoding="utf-8"?>
<a:theme xmlns:a="http://schemas.openxmlformats.org/drawingml/2006/main" name="1_Pääotsik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764D438-07E4-4177-9058-874EAEF29675}" vid="{B4DFC47E-80EB-41ED-9957-93535901EC93}"/>
    </a:ext>
  </a:extLst>
</a:theme>
</file>

<file path=ppt/theme/theme9.xml><?xml version="1.0" encoding="utf-8"?>
<a:theme xmlns:a="http://schemas.openxmlformats.org/drawingml/2006/main" name="2_Pääotsik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KE_PPT_pohja" id="{505F7768-834C-4C81-B58E-9D8B813CB97D}" vid="{0FA3C13F-DD29-49A9-AB55-0D1AE9867D8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04334a-7a6e-4263-9609-0d242ca1ee47">
      <Terms xmlns="http://schemas.microsoft.com/office/infopath/2007/PartnerControls"/>
    </lcf76f155ced4ddcb4097134ff3c332f>
    <TaxCatchAll xmlns="12d2ee93-6a61-4c93-b8d3-946151f1850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22BAD91D3A74CBCAD3A5CC30D1602" ma:contentTypeVersion="8" ma:contentTypeDescription="Luo uusi asiakirja." ma:contentTypeScope="" ma:versionID="e65c84e28cdb7f480d6a74fc6763fb80">
  <xsd:schema xmlns:xsd="http://www.w3.org/2001/XMLSchema" xmlns:xs="http://www.w3.org/2001/XMLSchema" xmlns:p="http://schemas.microsoft.com/office/2006/metadata/properties" xmlns:ns2="fd04334a-7a6e-4263-9609-0d242ca1ee47" xmlns:ns3="12d2ee93-6a61-4c93-b8d3-946151f18509" xmlns:ns4="20c0131c-7c1a-4ce8-bed4-20ff0853a4fe" xmlns:ns5="84ab174a-fa1c-4bde-b581-166ee7f5d199" targetNamespace="http://schemas.microsoft.com/office/2006/metadata/properties" ma:root="true" ma:fieldsID="b9ad3d16ce869750b160d871660e54db" ns2:_="" ns3:_="" ns4:_="" ns5:_="">
    <xsd:import namespace="fd04334a-7a6e-4263-9609-0d242ca1ee47"/>
    <xsd:import namespace="12d2ee93-6a61-4c93-b8d3-946151f18509"/>
    <xsd:import namespace="20c0131c-7c1a-4ce8-bed4-20ff0853a4fe"/>
    <xsd:import namespace="84ab174a-fa1c-4bde-b581-166ee7f5d19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4:MediaServiceMetadata" minOccurs="0"/>
                <xsd:element ref="ns4:MediaServiceFastMetadata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5:SharedWithUsers" minOccurs="0"/>
                <xsd:element ref="ns5:SharedWithDetails" minOccurs="0"/>
                <xsd:element ref="ns4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4334a-7a6e-4263-9609-0d242ca1ee4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8" nillable="true" ma:taxonomy="true" ma:internalName="lcf76f155ced4ddcb4097134ff3c332f" ma:taxonomyFieldName="MediaServiceImageTags" ma:displayName="Kuvien tunnisteet" ma:readOnly="false" ma:fieldId="{5cf76f15-5ced-4ddc-b409-7134ff3c332f}" ma:taxonomyMulti="true" ma:sspId="056935de-da05-4f76-b02a-c0a3fb667c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2ee93-6a61-4c93-b8d3-946151f1850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0a4a48b4-a469-49dd-9ed3-d4665d90ce72}" ma:internalName="TaxCatchAll" ma:showField="CatchAllData" ma:web="12d2ee93-6a61-4c93-b8d3-946151f185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0131c-7c1a-4ce8-bed4-20ff0853a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174a-fa1c-4bde-b581-166ee7f5d19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8146F2-30C0-4888-AD5D-51D7F20FED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47E153-9E63-4800-B50F-8D6327B2836E}">
  <ds:schemaRefs>
    <ds:schemaRef ds:uri="84ab174a-fa1c-4bde-b581-166ee7f5d199"/>
    <ds:schemaRef ds:uri="http://purl.org/dc/terms/"/>
    <ds:schemaRef ds:uri="fd04334a-7a6e-4263-9609-0d242ca1ee47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12d2ee93-6a61-4c93-b8d3-946151f18509"/>
    <ds:schemaRef ds:uri="http://schemas.microsoft.com/office/infopath/2007/PartnerControls"/>
    <ds:schemaRef ds:uri="20c0131c-7c1a-4ce8-bed4-20ff0853a4f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5B0BA1-2F7A-4A8B-BAD6-96D7DDC2A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04334a-7a6e-4263-9609-0d242ca1ee47"/>
    <ds:schemaRef ds:uri="12d2ee93-6a61-4c93-b8d3-946151f18509"/>
    <ds:schemaRef ds:uri="20c0131c-7c1a-4ce8-bed4-20ff0853a4fe"/>
    <ds:schemaRef ds:uri="84ab174a-fa1c-4bde-b581-166ee7f5d1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efa4170-0d19-0005-0004-bc88714345d2}" enabled="1" method="Standard" siteId="{7cbe7314-9eec-453e-aa25-b39667b2f68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VAKE_PPT_pohja</Template>
  <TotalTime>489</TotalTime>
  <Words>900</Words>
  <Application>Microsoft Office PowerPoint</Application>
  <PresentationFormat>Laajakuva</PresentationFormat>
  <Paragraphs>195</Paragraphs>
  <Slides>9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9</vt:i4>
      </vt:variant>
      <vt:variant>
        <vt:lpstr>Dian otsikot</vt:lpstr>
      </vt:variant>
      <vt:variant>
        <vt:i4>9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Times New Roman</vt:lpstr>
      <vt:lpstr>Pääotsikot</vt:lpstr>
      <vt:lpstr>Sisällöt</vt:lpstr>
      <vt:lpstr>1_Sisällöt_tummansininen</vt:lpstr>
      <vt:lpstr>Väliotsikot</vt:lpstr>
      <vt:lpstr>Sitaatit</vt:lpstr>
      <vt:lpstr>Kiitos</vt:lpstr>
      <vt:lpstr>Ikonit ja kaaviot</vt:lpstr>
      <vt:lpstr>1_Pääotsikot</vt:lpstr>
      <vt:lpstr>2_Pääotsikot</vt:lpstr>
      <vt:lpstr>Osallisuus- ja yhdenvertaisuusohjelman päivittäminen</vt:lpstr>
      <vt:lpstr>Ohjelman taustaa</vt:lpstr>
      <vt:lpstr>Ohjelman työstämisessä olennaista</vt:lpstr>
      <vt:lpstr>Luottamus- ja vaikuttamistoimielinten osallistamis- ja päätöksenteon aikataulu</vt:lpstr>
      <vt:lpstr>PowerPoint-esitys</vt:lpstr>
      <vt:lpstr>Ohjelman tavoitteet ja toimenpiteet jakautuvat kolmen painopisteen alle</vt:lpstr>
      <vt:lpstr>Parannamme palvelujen saavutettavuutta ja tiedon jakamista</vt:lpstr>
      <vt:lpstr>Panostamme asiakkaan kohtaamiseen</vt:lpstr>
      <vt:lpstr>Otamme eri ryhmät mukaan hyvinvointialueen toiminnan suunnitteluun​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Hakkarainen Hilda</dc:creator>
  <cp:keywords/>
  <dc:description/>
  <cp:lastModifiedBy>Hakkarainen Hilda</cp:lastModifiedBy>
  <cp:revision>1</cp:revision>
  <dcterms:created xsi:type="dcterms:W3CDTF">2026-04-23T10:56:38Z</dcterms:created>
  <dcterms:modified xsi:type="dcterms:W3CDTF">2026-05-06T05:57:03Z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Method">
    <vt:lpwstr>Standard</vt:lpwstr>
  </property>
  <property fmtid="{D5CDD505-2E9C-101B-9397-08002B2CF9AE}" pid="3" name="MSIP_Label_defa4170-0d19-0005-0004-bc88714345d2_Name">
    <vt:lpwstr>defa4170-0d19-0005-0004-bc88714345d2</vt:lpwstr>
  </property>
  <property fmtid="{D5CDD505-2E9C-101B-9397-08002B2CF9AE}" pid="4" name="MediaServiceImageTags">
    <vt:lpwstr/>
  </property>
  <property fmtid="{D5CDD505-2E9C-101B-9397-08002B2CF9AE}" pid="5" name="ContentTypeId">
    <vt:lpwstr>0x010100E3A22BAD91D3A74CBCAD3A5CC30D1602</vt:lpwstr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ContentBits">
    <vt:lpwstr>0</vt:lpwstr>
  </property>
  <property fmtid="{D5CDD505-2E9C-101B-9397-08002B2CF9AE}" pid="8" name="MSIP_Label_defa4170-0d19-0005-0004-bc88714345d2_SetDate">
    <vt:lpwstr>2023-02-10T12:03:37Z</vt:lpwstr>
  </property>
  <property fmtid="{D5CDD505-2E9C-101B-9397-08002B2CF9AE}" pid="9" name="MSIP_Label_defa4170-0d19-0005-0004-bc88714345d2_ActionId">
    <vt:lpwstr>418f29a5-c218-44f3-a00c-d3d40f050407</vt:lpwstr>
  </property>
  <property fmtid="{D5CDD505-2E9C-101B-9397-08002B2CF9AE}" pid="10" name="MSIP_Label_defa4170-0d19-0005-0004-bc88714345d2_SiteId">
    <vt:lpwstr>7cbe7314-9eec-453e-aa25-b39667b2f68f</vt:lpwstr>
  </property>
  <property fmtid="{D5CDD505-2E9C-101B-9397-08002B2CF9AE}" pid="11" name="Order">
    <vt:r8>1200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  <property fmtid="{D5CDD505-2E9C-101B-9397-08002B2CF9AE}" pid="18" name="Kokoelma">
    <vt:lpwstr/>
  </property>
</Properties>
</file>